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handoutMasterIdLst>
    <p:handoutMasterId r:id="rId18"/>
  </p:handoutMasterIdLst>
  <p:sldIdLst>
    <p:sldId id="305" r:id="rId5"/>
    <p:sldId id="311" r:id="rId6"/>
    <p:sldId id="312" r:id="rId7"/>
    <p:sldId id="313" r:id="rId8"/>
    <p:sldId id="316" r:id="rId9"/>
    <p:sldId id="321" r:id="rId10"/>
    <p:sldId id="314" r:id="rId11"/>
    <p:sldId id="315" r:id="rId12"/>
    <p:sldId id="317" r:id="rId13"/>
    <p:sldId id="318" r:id="rId14"/>
    <p:sldId id="319" r:id="rId15"/>
    <p:sldId id="320" r:id="rId16"/>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9" autoAdjust="0"/>
  </p:normalViewPr>
  <p:slideViewPr>
    <p:cSldViewPr snapToGrid="0">
      <p:cViewPr varScale="1">
        <p:scale>
          <a:sx n="41" d="100"/>
          <a:sy n="41" d="100"/>
        </p:scale>
        <p:origin x="792" y="48"/>
      </p:cViewPr>
      <p:guideLst/>
    </p:cSldViewPr>
  </p:slideViewPr>
  <p:notesTextViewPr>
    <p:cViewPr>
      <p:scale>
        <a:sx n="1" d="1"/>
        <a:sy n="1" d="1"/>
      </p:scale>
      <p:origin x="0" y="0"/>
    </p:cViewPr>
  </p:notesTextViewPr>
  <p:notesViewPr>
    <p:cSldViewPr snapToGrid="0">
      <p:cViewPr varScale="1">
        <p:scale>
          <a:sx n="85" d="100"/>
          <a:sy n="85" d="100"/>
        </p:scale>
        <p:origin x="3804"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570E80B-0828-4975-A67A-1FEF6F51D6DC}" type="datetimeFigureOut">
              <a:rPr lang="fr-FR" smtClean="0"/>
              <a:t>27/04/2022</a:t>
            </a:fld>
            <a:endParaRPr lang="fr-FR" dirty="0"/>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2DFC002-274F-4E67-B443-7883DD921A54}" type="slidenum">
              <a:rPr lang="fr-FR" smtClean="0"/>
              <a:t>‹N°›</a:t>
            </a:fld>
            <a:endParaRPr lang="fr-FR" dirty="0"/>
          </a:p>
        </p:txBody>
      </p:sp>
    </p:spTree>
    <p:extLst>
      <p:ext uri="{BB962C8B-B14F-4D97-AF65-F5344CB8AC3E}">
        <p14:creationId xmlns:p14="http://schemas.microsoft.com/office/powerpoint/2010/main" val="313433991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noProof="0"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90E8EC-2693-4591-9BC0-3016A7DF0D9E}" type="datetimeFigureOut">
              <a:rPr lang="fr-FR" noProof="0" smtClean="0"/>
              <a:t>27/04/2022</a:t>
            </a:fld>
            <a:endParaRPr lang="fr-FR" noProof="0"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noProof="0" dirty="0"/>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dirty="0"/>
              <a:t>Modifiez les styles du texte du masque</a:t>
            </a:r>
          </a:p>
          <a:p>
            <a:pPr lvl="1"/>
            <a:r>
              <a:rPr lang="fr-FR" noProof="0" dirty="0"/>
              <a:t>Deuxième niveau</a:t>
            </a:r>
          </a:p>
          <a:p>
            <a:pPr lvl="2"/>
            <a:r>
              <a:rPr lang="fr-FR" noProof="0" dirty="0"/>
              <a:t>Troisième niveau</a:t>
            </a:r>
          </a:p>
          <a:p>
            <a:pPr lvl="3"/>
            <a:r>
              <a:rPr lang="fr-FR" noProof="0" dirty="0"/>
              <a:t>Quatrième niveau</a:t>
            </a:r>
          </a:p>
          <a:p>
            <a:pPr lvl="4"/>
            <a:r>
              <a:rPr lang="fr-FR" noProof="0"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noProof="0"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95E784-F1B0-4016-BD8B-6E343DF3C1E1}" type="slidenum">
              <a:rPr lang="fr-FR" noProof="0" smtClean="0"/>
              <a:t>‹N°›</a:t>
            </a:fld>
            <a:endParaRPr lang="fr-FR" noProof="0" dirty="0"/>
          </a:p>
        </p:txBody>
      </p:sp>
    </p:spTree>
    <p:extLst>
      <p:ext uri="{BB962C8B-B14F-4D97-AF65-F5344CB8AC3E}">
        <p14:creationId xmlns:p14="http://schemas.microsoft.com/office/powerpoint/2010/main" val="4274155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3095E784-F1B0-4016-BD8B-6E343DF3C1E1}" type="slidenum">
              <a:rPr lang="fr-FR" smtClean="0"/>
              <a:t>1</a:t>
            </a:fld>
            <a:endParaRPr lang="fr-FR" dirty="0"/>
          </a:p>
        </p:txBody>
      </p:sp>
    </p:spTree>
    <p:extLst>
      <p:ext uri="{BB962C8B-B14F-4D97-AF65-F5344CB8AC3E}">
        <p14:creationId xmlns:p14="http://schemas.microsoft.com/office/powerpoint/2010/main" val="16861975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3095E784-F1B0-4016-BD8B-6E343DF3C1E1}" type="slidenum">
              <a:rPr lang="fr-FR" smtClean="0"/>
              <a:t>2</a:t>
            </a:fld>
            <a:endParaRPr lang="fr-FR" dirty="0"/>
          </a:p>
        </p:txBody>
      </p:sp>
    </p:spTree>
    <p:extLst>
      <p:ext uri="{BB962C8B-B14F-4D97-AF65-F5344CB8AC3E}">
        <p14:creationId xmlns:p14="http://schemas.microsoft.com/office/powerpoint/2010/main" val="2619761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370693" y="1769540"/>
            <a:ext cx="9440034" cy="1828801"/>
          </a:xfrm>
        </p:spPr>
        <p:txBody>
          <a:bodyPr rtlCol="0" anchor="b">
            <a:normAutofit/>
          </a:bodyPr>
          <a:lstStyle>
            <a:lvl1pPr algn="ctr">
              <a:defRPr sz="5400"/>
            </a:lvl1pPr>
          </a:lstStyle>
          <a:p>
            <a:pPr rtl="0"/>
            <a:r>
              <a:rPr lang="fr-FR" noProof="0"/>
              <a:t>Modifiez le style du titre</a:t>
            </a:r>
            <a:endParaRPr lang="fr-FR" noProof="0" dirty="0"/>
          </a:p>
        </p:txBody>
      </p:sp>
      <p:sp>
        <p:nvSpPr>
          <p:cNvPr id="3" name="Sous-titre 2"/>
          <p:cNvSpPr>
            <a:spLocks noGrp="1"/>
          </p:cNvSpPr>
          <p:nvPr>
            <p:ph type="subTitle" idx="1"/>
          </p:nvPr>
        </p:nvSpPr>
        <p:spPr>
          <a:xfrm>
            <a:off x="1370693" y="3773489"/>
            <a:ext cx="9440034" cy="1049867"/>
          </a:xfrm>
        </p:spPr>
        <p:txBody>
          <a:bodyPr rtlCol="0"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fr-FR" noProof="0"/>
              <a:t>Modifiez le style des sous-titres du masque</a:t>
            </a:r>
            <a:endParaRPr lang="fr-FR" noProof="0" dirty="0"/>
          </a:p>
        </p:txBody>
      </p:sp>
      <p:sp>
        <p:nvSpPr>
          <p:cNvPr id="4" name="Espace réservé de la date 3"/>
          <p:cNvSpPr>
            <a:spLocks noGrp="1"/>
          </p:cNvSpPr>
          <p:nvPr>
            <p:ph type="dt" sz="half" idx="10"/>
          </p:nvPr>
        </p:nvSpPr>
        <p:spPr/>
        <p:txBody>
          <a:bodyPr rtlCol="0"/>
          <a:lstStyle/>
          <a:p>
            <a:pPr rtl="0"/>
            <a:fld id="{C34EB19F-D861-47F7-B5FB-E94EE325E7A7}" type="datetime1">
              <a:rPr lang="fr-FR" noProof="0" smtClean="0"/>
              <a:t>27/04/2022</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A98EE3D-8CD1-4C3F-BD1C-C98C9596463C}" type="slidenum">
              <a:rPr lang="fr-FR" noProof="0" smtClean="0"/>
              <a:pPr/>
              <a:t>‹N°›</a:t>
            </a:fld>
            <a:endParaRPr lang="fr-FR" noProof="0" dirty="0"/>
          </a:p>
        </p:txBody>
      </p:sp>
    </p:spTree>
    <p:extLst>
      <p:ext uri="{BB962C8B-B14F-4D97-AF65-F5344CB8AC3E}">
        <p14:creationId xmlns:p14="http://schemas.microsoft.com/office/powerpoint/2010/main" val="150828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pic>
        <p:nvPicPr>
          <p:cNvPr id="16" name="Imag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re 1"/>
          <p:cNvSpPr>
            <a:spLocks noGrp="1"/>
          </p:cNvSpPr>
          <p:nvPr>
            <p:ph type="title"/>
          </p:nvPr>
        </p:nvSpPr>
        <p:spPr>
          <a:xfrm>
            <a:off x="913806" y="4565255"/>
            <a:ext cx="10355326" cy="543472"/>
          </a:xfrm>
        </p:spPr>
        <p:txBody>
          <a:bodyPr rtlCol="0" anchor="b">
            <a:normAutofit/>
          </a:bodyPr>
          <a:lstStyle>
            <a:lvl1pPr algn="ctr">
              <a:defRPr sz="2800"/>
            </a:lvl1pPr>
          </a:lstStyle>
          <a:p>
            <a:pPr rtl="0"/>
            <a:r>
              <a:rPr lang="fr-FR" noProof="0"/>
              <a:t>Modifiez le style du titre</a:t>
            </a:r>
            <a:endParaRPr lang="fr-FR" noProof="0" dirty="0"/>
          </a:p>
        </p:txBody>
      </p:sp>
      <p:sp>
        <p:nvSpPr>
          <p:cNvPr id="3" name="Espace réservé d’image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rtlCol="0"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endParaRPr lang="fr-FR" noProof="0" dirty="0"/>
          </a:p>
        </p:txBody>
      </p:sp>
      <p:sp>
        <p:nvSpPr>
          <p:cNvPr id="4" name="Espace réservé du texte 3"/>
          <p:cNvSpPr>
            <a:spLocks noGrp="1"/>
          </p:cNvSpPr>
          <p:nvPr>
            <p:ph type="body" sz="half" idx="2"/>
          </p:nvPr>
        </p:nvSpPr>
        <p:spPr>
          <a:xfrm>
            <a:off x="913795" y="5247728"/>
            <a:ext cx="10353762" cy="543472"/>
          </a:xfrm>
        </p:spPr>
        <p:txBody>
          <a:bodyPr rtlCol="0"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Cliquez pour modifier les styles du texte du masque</a:t>
            </a:r>
          </a:p>
        </p:txBody>
      </p:sp>
      <p:sp>
        <p:nvSpPr>
          <p:cNvPr id="5" name="Espace réservé de la date 4"/>
          <p:cNvSpPr>
            <a:spLocks noGrp="1"/>
          </p:cNvSpPr>
          <p:nvPr>
            <p:ph type="dt" sz="half" idx="10"/>
          </p:nvPr>
        </p:nvSpPr>
        <p:spPr/>
        <p:txBody>
          <a:bodyPr rtlCol="0"/>
          <a:lstStyle/>
          <a:p>
            <a:pPr rtl="0"/>
            <a:fld id="{BCF1D67D-7309-4E77-A3FA-5249C7DECA00}" type="datetime1">
              <a:rPr lang="fr-FR" noProof="0" smtClean="0"/>
              <a:t>27/04/2022</a:t>
            </a:fld>
            <a:endParaRPr lang="fr-FR" noProof="0"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34739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re 1"/>
          <p:cNvSpPr>
            <a:spLocks noGrp="1"/>
          </p:cNvSpPr>
          <p:nvPr>
            <p:ph type="title"/>
          </p:nvPr>
        </p:nvSpPr>
        <p:spPr>
          <a:xfrm>
            <a:off x="913795" y="608437"/>
            <a:ext cx="10353762" cy="3534344"/>
          </a:xfrm>
        </p:spPr>
        <p:txBody>
          <a:bodyPr rtlCol="0" anchor="ctr">
            <a:normAutofit/>
          </a:bodyPr>
          <a:lstStyle>
            <a:lvl1pPr>
              <a:defRPr sz="4000"/>
            </a:lvl1pPr>
          </a:lstStyle>
          <a:p>
            <a:pPr rtl="0"/>
            <a:r>
              <a:rPr lang="fr-FR" noProof="0"/>
              <a:t>Modifiez le style du titre</a:t>
            </a:r>
            <a:endParaRPr lang="fr-FR" noProof="0" dirty="0"/>
          </a:p>
        </p:txBody>
      </p:sp>
      <p:sp>
        <p:nvSpPr>
          <p:cNvPr id="4" name="Espace réservé du texte 3"/>
          <p:cNvSpPr>
            <a:spLocks noGrp="1"/>
          </p:cNvSpPr>
          <p:nvPr>
            <p:ph type="body" sz="half" idx="2"/>
          </p:nvPr>
        </p:nvSpPr>
        <p:spPr>
          <a:xfrm>
            <a:off x="913794" y="4295180"/>
            <a:ext cx="10353763" cy="1501826"/>
          </a:xfrm>
        </p:spPr>
        <p:txBody>
          <a:bodyPr rtlCol="0"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Cliquez pour modifier les styles du texte du masque</a:t>
            </a:r>
          </a:p>
        </p:txBody>
      </p:sp>
      <p:sp>
        <p:nvSpPr>
          <p:cNvPr id="5" name="Espace réservé de la date 4"/>
          <p:cNvSpPr>
            <a:spLocks noGrp="1"/>
          </p:cNvSpPr>
          <p:nvPr>
            <p:ph type="dt" sz="half" idx="10"/>
          </p:nvPr>
        </p:nvSpPr>
        <p:spPr/>
        <p:txBody>
          <a:bodyPr rtlCol="0"/>
          <a:lstStyle/>
          <a:p>
            <a:pPr rtl="0"/>
            <a:fld id="{62BA7061-DDD8-4B94-A3DC-AA90E22D864E}" type="datetime1">
              <a:rPr lang="fr-FR" noProof="0" smtClean="0"/>
              <a:t>27/04/2022</a:t>
            </a:fld>
            <a:endParaRPr lang="fr-FR" noProof="0"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107724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446212" y="609600"/>
            <a:ext cx="9302752" cy="2992904"/>
          </a:xfrm>
        </p:spPr>
        <p:txBody>
          <a:bodyPr rtlCol="0" anchor="ctr">
            <a:normAutofit/>
          </a:bodyPr>
          <a:lstStyle>
            <a:lvl1pPr>
              <a:defRPr sz="3600"/>
            </a:lvl1pPr>
          </a:lstStyle>
          <a:p>
            <a:pPr rtl="0"/>
            <a:r>
              <a:rPr lang="fr-FR" noProof="0"/>
              <a:t>Modifiez le style du titre</a:t>
            </a:r>
            <a:endParaRPr lang="fr-FR" noProof="0" dirty="0"/>
          </a:p>
        </p:txBody>
      </p:sp>
      <p:sp>
        <p:nvSpPr>
          <p:cNvPr id="12" name="Espace réservé du texte 3"/>
          <p:cNvSpPr>
            <a:spLocks noGrp="1"/>
          </p:cNvSpPr>
          <p:nvPr>
            <p:ph type="body" sz="half" idx="13"/>
          </p:nvPr>
        </p:nvSpPr>
        <p:spPr>
          <a:xfrm>
            <a:off x="1720644" y="3610032"/>
            <a:ext cx="8752299" cy="532749"/>
          </a:xfrm>
        </p:spPr>
        <p:txBody>
          <a:bodyPr rtlCol="0"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Cliquez pour modifier les styles du texte du masque</a:t>
            </a:r>
          </a:p>
        </p:txBody>
      </p:sp>
      <p:sp>
        <p:nvSpPr>
          <p:cNvPr id="4" name="Espace réservé du texte 3"/>
          <p:cNvSpPr>
            <a:spLocks noGrp="1"/>
          </p:cNvSpPr>
          <p:nvPr>
            <p:ph type="body" sz="half" idx="2"/>
          </p:nvPr>
        </p:nvSpPr>
        <p:spPr>
          <a:xfrm>
            <a:off x="913794" y="4304353"/>
            <a:ext cx="10353763" cy="1489496"/>
          </a:xfrm>
        </p:spPr>
        <p:txBody>
          <a:bodyPr rtlCol="0"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Cliquez pour modifier les styles du texte du masque</a:t>
            </a:r>
          </a:p>
        </p:txBody>
      </p:sp>
      <p:sp>
        <p:nvSpPr>
          <p:cNvPr id="5" name="Espace réservé de la date 4"/>
          <p:cNvSpPr>
            <a:spLocks noGrp="1"/>
          </p:cNvSpPr>
          <p:nvPr>
            <p:ph type="dt" sz="half" idx="10"/>
          </p:nvPr>
        </p:nvSpPr>
        <p:spPr/>
        <p:txBody>
          <a:bodyPr rtlCol="0"/>
          <a:lstStyle/>
          <a:p>
            <a:pPr rtl="0"/>
            <a:fld id="{A14EB566-F77E-4B7B-AC63-367BDC21332A}" type="datetime1">
              <a:rPr lang="fr-FR" noProof="0" smtClean="0"/>
              <a:t>27/04/2022</a:t>
            </a:fld>
            <a:endParaRPr lang="fr-FR" noProof="0"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
        <p:nvSpPr>
          <p:cNvPr id="11" name="Zone de texte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fr-FR" sz="8000" noProof="0" dirty="0">
                <a:solidFill>
                  <a:schemeClr val="tx1"/>
                </a:solidFill>
                <a:effectLst/>
              </a:rPr>
              <a:t>“</a:t>
            </a:r>
          </a:p>
        </p:txBody>
      </p:sp>
      <p:sp>
        <p:nvSpPr>
          <p:cNvPr id="13" name="Zone de texte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fr-FR" sz="8000" noProof="0" dirty="0">
                <a:solidFill>
                  <a:schemeClr val="tx1"/>
                </a:solidFill>
                <a:effectLst/>
              </a:rPr>
              <a:t>”</a:t>
            </a:r>
          </a:p>
        </p:txBody>
      </p:sp>
    </p:spTree>
    <p:extLst>
      <p:ext uri="{BB962C8B-B14F-4D97-AF65-F5344CB8AC3E}">
        <p14:creationId xmlns:p14="http://schemas.microsoft.com/office/powerpoint/2010/main" val="238285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professionnelle">
    <p:spTree>
      <p:nvGrpSpPr>
        <p:cNvPr id="1" name=""/>
        <p:cNvGrpSpPr/>
        <p:nvPr/>
      </p:nvGrpSpPr>
      <p:grpSpPr>
        <a:xfrm>
          <a:off x="0" y="0"/>
          <a:ext cx="0" cy="0"/>
          <a:chOff x="0" y="0"/>
          <a:chExt cx="0" cy="0"/>
        </a:xfrm>
      </p:grpSpPr>
      <p:sp>
        <p:nvSpPr>
          <p:cNvPr id="2" name="Titre 1"/>
          <p:cNvSpPr>
            <a:spLocks noGrp="1"/>
          </p:cNvSpPr>
          <p:nvPr>
            <p:ph type="title"/>
          </p:nvPr>
        </p:nvSpPr>
        <p:spPr>
          <a:xfrm>
            <a:off x="913794" y="2126942"/>
            <a:ext cx="10353763" cy="2511835"/>
          </a:xfrm>
        </p:spPr>
        <p:txBody>
          <a:bodyPr rtlCol="0" anchor="b"/>
          <a:lstStyle>
            <a:lvl1pPr>
              <a:defRPr sz="3200"/>
            </a:lvl1pPr>
          </a:lstStyle>
          <a:p>
            <a:pPr rtl="0"/>
            <a:r>
              <a:rPr lang="fr-FR" noProof="0"/>
              <a:t>Modifiez le style du titre</a:t>
            </a:r>
            <a:endParaRPr lang="fr-FR" noProof="0" dirty="0"/>
          </a:p>
        </p:txBody>
      </p:sp>
      <p:sp>
        <p:nvSpPr>
          <p:cNvPr id="4" name="Espace réservé du texte 3"/>
          <p:cNvSpPr>
            <a:spLocks noGrp="1"/>
          </p:cNvSpPr>
          <p:nvPr>
            <p:ph type="body" sz="half" idx="2"/>
          </p:nvPr>
        </p:nvSpPr>
        <p:spPr>
          <a:xfrm>
            <a:off x="913784" y="4650556"/>
            <a:ext cx="10352199" cy="1140644"/>
          </a:xfrm>
        </p:spPr>
        <p:txBody>
          <a:bodyPr rtlCol="0"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Cliquez pour modifier les styles du texte du masque</a:t>
            </a:r>
          </a:p>
        </p:txBody>
      </p:sp>
      <p:sp>
        <p:nvSpPr>
          <p:cNvPr id="5" name="Espace réservé de la date 4"/>
          <p:cNvSpPr>
            <a:spLocks noGrp="1"/>
          </p:cNvSpPr>
          <p:nvPr>
            <p:ph type="dt" sz="half" idx="10"/>
          </p:nvPr>
        </p:nvSpPr>
        <p:spPr/>
        <p:txBody>
          <a:bodyPr rtlCol="0"/>
          <a:lstStyle/>
          <a:p>
            <a:pPr rtl="0"/>
            <a:fld id="{FF393D26-D71D-4943-9FA2-E14408DF9760}" type="datetime1">
              <a:rPr lang="fr-FR" noProof="0" smtClean="0"/>
              <a:t>27/04/2022</a:t>
            </a:fld>
            <a:endParaRPr lang="fr-FR" noProof="0"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1497252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re 1"/>
          <p:cNvSpPr>
            <a:spLocks noGrp="1"/>
          </p:cNvSpPr>
          <p:nvPr>
            <p:ph type="title"/>
          </p:nvPr>
        </p:nvSpPr>
        <p:spPr>
          <a:xfrm>
            <a:off x="913795" y="609600"/>
            <a:ext cx="10353762" cy="970450"/>
          </a:xfrm>
        </p:spPr>
        <p:txBody>
          <a:bodyPr rtlCol="0"/>
          <a:lstStyle/>
          <a:p>
            <a:pPr rtl="0"/>
            <a:r>
              <a:rPr lang="fr-FR" noProof="0"/>
              <a:t>Modifiez le style du titre</a:t>
            </a:r>
            <a:endParaRPr lang="fr-FR" noProof="0" dirty="0"/>
          </a:p>
        </p:txBody>
      </p:sp>
      <p:sp>
        <p:nvSpPr>
          <p:cNvPr id="7" name="Espace réservé du texte 2"/>
          <p:cNvSpPr>
            <a:spLocks noGrp="1"/>
          </p:cNvSpPr>
          <p:nvPr>
            <p:ph type="body" idx="1"/>
          </p:nvPr>
        </p:nvSpPr>
        <p:spPr>
          <a:xfrm>
            <a:off x="913795" y="1885950"/>
            <a:ext cx="3300984" cy="764782"/>
          </a:xfrm>
        </p:spPr>
        <p:txBody>
          <a:bodyPr rtlCol="0"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8" name="Espace réservé du texte 3"/>
          <p:cNvSpPr>
            <a:spLocks noGrp="1"/>
          </p:cNvSpPr>
          <p:nvPr>
            <p:ph type="body" sz="half" idx="15"/>
          </p:nvPr>
        </p:nvSpPr>
        <p:spPr>
          <a:xfrm>
            <a:off x="913795" y="2768112"/>
            <a:ext cx="3300984" cy="302308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
        <p:nvSpPr>
          <p:cNvPr id="9" name="Espace réservé du texte 4"/>
          <p:cNvSpPr>
            <a:spLocks noGrp="1"/>
          </p:cNvSpPr>
          <p:nvPr>
            <p:ph type="body" sz="quarter" idx="3" hasCustomPrompt="1"/>
          </p:nvPr>
        </p:nvSpPr>
        <p:spPr>
          <a:xfrm>
            <a:off x="4446711" y="1885949"/>
            <a:ext cx="3300984" cy="764783"/>
          </a:xfrm>
        </p:spPr>
        <p:txBody>
          <a:bodyPr rtlCol="0" anchor="b">
            <a:noAutofit/>
          </a:bodyPr>
          <a:lstStyle>
            <a:lvl1pPr marL="0" indent="0" algn="ctr" rtl="0">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10" name="Espace réservé du texte 3"/>
          <p:cNvSpPr>
            <a:spLocks noGrp="1"/>
          </p:cNvSpPr>
          <p:nvPr>
            <p:ph type="body" sz="half" idx="16" hasCustomPrompt="1"/>
          </p:nvPr>
        </p:nvSpPr>
        <p:spPr>
          <a:xfrm>
            <a:off x="4441435" y="2768112"/>
            <a:ext cx="3300984" cy="3023088"/>
          </a:xfrm>
        </p:spPr>
        <p:txBody>
          <a:bodyPr rtlCol="0" anchor="t">
            <a:normAutofit/>
          </a:bodyPr>
          <a:lstStyle>
            <a:lvl1pPr marL="0" indent="0" algn="ctr" rtl="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dirty="0"/>
              <a:t>Modifiez les styles du texte du masque</a:t>
            </a:r>
          </a:p>
        </p:txBody>
      </p:sp>
      <p:sp>
        <p:nvSpPr>
          <p:cNvPr id="11" name="Espace réservé du texte 4"/>
          <p:cNvSpPr>
            <a:spLocks noGrp="1"/>
          </p:cNvSpPr>
          <p:nvPr>
            <p:ph type="body" sz="quarter" idx="13" hasCustomPrompt="1"/>
          </p:nvPr>
        </p:nvSpPr>
        <p:spPr>
          <a:xfrm>
            <a:off x="7966572" y="1885950"/>
            <a:ext cx="3300984" cy="764782"/>
          </a:xfrm>
        </p:spPr>
        <p:txBody>
          <a:bodyPr rtlCol="0" anchor="b">
            <a:noAutofit/>
          </a:bodyPr>
          <a:lstStyle>
            <a:lvl1pPr marL="0" indent="0" algn="ctr" rtl="0">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12" name="Espace réservé du texte 3"/>
          <p:cNvSpPr>
            <a:spLocks noGrp="1"/>
          </p:cNvSpPr>
          <p:nvPr>
            <p:ph type="body" sz="half" idx="17"/>
          </p:nvPr>
        </p:nvSpPr>
        <p:spPr>
          <a:xfrm>
            <a:off x="7966572" y="2768110"/>
            <a:ext cx="3300984" cy="3023089"/>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
        <p:nvSpPr>
          <p:cNvPr id="3" name="Espace réservé de la date 2"/>
          <p:cNvSpPr>
            <a:spLocks noGrp="1"/>
          </p:cNvSpPr>
          <p:nvPr>
            <p:ph type="dt" sz="half" idx="10"/>
          </p:nvPr>
        </p:nvSpPr>
        <p:spPr/>
        <p:txBody>
          <a:bodyPr rtlCol="0"/>
          <a:lstStyle/>
          <a:p>
            <a:pPr rtl="0"/>
            <a:fld id="{F1113153-2FBC-42C3-B738-36914A3AE104}" type="datetime1">
              <a:rPr lang="fr-FR" noProof="0" smtClean="0"/>
              <a:t>27/04/2022</a:t>
            </a:fld>
            <a:endParaRPr lang="fr-FR" noProof="0" dirty="0"/>
          </a:p>
        </p:txBody>
      </p:sp>
      <p:sp>
        <p:nvSpPr>
          <p:cNvPr id="4" name="Espace réservé du pied de page 3"/>
          <p:cNvSpPr>
            <a:spLocks noGrp="1"/>
          </p:cNvSpPr>
          <p:nvPr>
            <p:ph type="ftr" sz="quarter" idx="11"/>
          </p:nvPr>
        </p:nvSpPr>
        <p:spPr/>
        <p:txBody>
          <a:bodyPr rtlCol="0"/>
          <a:lstStyle/>
          <a:p>
            <a:pPr rtl="0"/>
            <a:endParaRPr lang="fr-FR" noProof="0" dirty="0"/>
          </a:p>
        </p:txBody>
      </p:sp>
      <p:sp>
        <p:nvSpPr>
          <p:cNvPr id="5" name="Espace réservé du numéro de diapositive 4"/>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259214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onne 3 images">
    <p:spTree>
      <p:nvGrpSpPr>
        <p:cNvPr id="1" name=""/>
        <p:cNvGrpSpPr/>
        <p:nvPr/>
      </p:nvGrpSpPr>
      <p:grpSpPr>
        <a:xfrm>
          <a:off x="0" y="0"/>
          <a:ext cx="0" cy="0"/>
          <a:chOff x="0" y="0"/>
          <a:chExt cx="0" cy="0"/>
        </a:xfrm>
      </p:grpSpPr>
      <p:pic>
        <p:nvPicPr>
          <p:cNvPr id="2" name="Imag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Imag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Imag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re 1"/>
          <p:cNvSpPr>
            <a:spLocks noGrp="1"/>
          </p:cNvSpPr>
          <p:nvPr>
            <p:ph type="title"/>
          </p:nvPr>
        </p:nvSpPr>
        <p:spPr>
          <a:xfrm>
            <a:off x="913794" y="609600"/>
            <a:ext cx="10353763" cy="970450"/>
          </a:xfrm>
        </p:spPr>
        <p:txBody>
          <a:bodyPr rtlCol="0"/>
          <a:lstStyle/>
          <a:p>
            <a:pPr rtl="0"/>
            <a:r>
              <a:rPr lang="fr-FR" noProof="0"/>
              <a:t>Modifiez le style du titre</a:t>
            </a:r>
            <a:endParaRPr lang="fr-FR" noProof="0" dirty="0"/>
          </a:p>
        </p:txBody>
      </p:sp>
      <p:sp>
        <p:nvSpPr>
          <p:cNvPr id="19" name="Espace réservé du texte 2"/>
          <p:cNvSpPr>
            <a:spLocks noGrp="1"/>
          </p:cNvSpPr>
          <p:nvPr>
            <p:ph type="body" idx="1"/>
          </p:nvPr>
        </p:nvSpPr>
        <p:spPr>
          <a:xfrm>
            <a:off x="913795" y="3904106"/>
            <a:ext cx="3300984" cy="576262"/>
          </a:xfrm>
        </p:spPr>
        <p:txBody>
          <a:bodyPr rtlCol="0"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20" name="Espace réservé d’image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endParaRPr lang="fr-FR" noProof="0" dirty="0"/>
          </a:p>
        </p:txBody>
      </p:sp>
      <p:sp>
        <p:nvSpPr>
          <p:cNvPr id="21" name="Espace réservé du texte 3"/>
          <p:cNvSpPr>
            <a:spLocks noGrp="1"/>
          </p:cNvSpPr>
          <p:nvPr>
            <p:ph type="body" sz="half" idx="18"/>
          </p:nvPr>
        </p:nvSpPr>
        <p:spPr>
          <a:xfrm>
            <a:off x="913795" y="4572443"/>
            <a:ext cx="3300984" cy="121875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
        <p:nvSpPr>
          <p:cNvPr id="22" name="Espace réservé du texte 4"/>
          <p:cNvSpPr>
            <a:spLocks noGrp="1"/>
          </p:cNvSpPr>
          <p:nvPr>
            <p:ph type="body" sz="quarter" idx="3" hasCustomPrompt="1"/>
          </p:nvPr>
        </p:nvSpPr>
        <p:spPr>
          <a:xfrm>
            <a:off x="4442788" y="3904106"/>
            <a:ext cx="3300984" cy="576262"/>
          </a:xfrm>
        </p:spPr>
        <p:txBody>
          <a:bodyPr rtlCol="0" anchor="b">
            <a:noAutofit/>
          </a:bodyPr>
          <a:lstStyle>
            <a:lvl1pPr marL="0" indent="0" algn="ctr" rtl="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23" name="Espace réservé d’image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endParaRPr lang="fr-FR" noProof="0" dirty="0"/>
          </a:p>
        </p:txBody>
      </p:sp>
      <p:sp>
        <p:nvSpPr>
          <p:cNvPr id="24" name="Espace réservé du texte 3"/>
          <p:cNvSpPr>
            <a:spLocks noGrp="1"/>
          </p:cNvSpPr>
          <p:nvPr>
            <p:ph type="body" sz="half" idx="19"/>
          </p:nvPr>
        </p:nvSpPr>
        <p:spPr>
          <a:xfrm>
            <a:off x="4441435" y="4572442"/>
            <a:ext cx="3300984" cy="121875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
        <p:nvSpPr>
          <p:cNvPr id="25" name="Espace réservé du texte 4"/>
          <p:cNvSpPr>
            <a:spLocks noGrp="1"/>
          </p:cNvSpPr>
          <p:nvPr>
            <p:ph type="body" sz="quarter" idx="13" hasCustomPrompt="1"/>
          </p:nvPr>
        </p:nvSpPr>
        <p:spPr>
          <a:xfrm>
            <a:off x="7966697" y="3904106"/>
            <a:ext cx="3300984" cy="576262"/>
          </a:xfrm>
        </p:spPr>
        <p:txBody>
          <a:bodyPr rtlCol="0" anchor="b">
            <a:noAutofit/>
          </a:bodyPr>
          <a:lstStyle>
            <a:lvl1pPr marL="0" indent="0" algn="ctr" rtl="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26" name="Espace réservé d’image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endParaRPr lang="fr-FR" noProof="0" dirty="0"/>
          </a:p>
        </p:txBody>
      </p:sp>
      <p:sp>
        <p:nvSpPr>
          <p:cNvPr id="27" name="Espace réservé du texte 3"/>
          <p:cNvSpPr>
            <a:spLocks noGrp="1"/>
          </p:cNvSpPr>
          <p:nvPr>
            <p:ph type="body" sz="half" idx="20"/>
          </p:nvPr>
        </p:nvSpPr>
        <p:spPr>
          <a:xfrm>
            <a:off x="7966572" y="4572442"/>
            <a:ext cx="3300984" cy="121875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
        <p:nvSpPr>
          <p:cNvPr id="3" name="Espace réservé de la date 2"/>
          <p:cNvSpPr>
            <a:spLocks noGrp="1"/>
          </p:cNvSpPr>
          <p:nvPr>
            <p:ph type="dt" sz="half" idx="10"/>
          </p:nvPr>
        </p:nvSpPr>
        <p:spPr/>
        <p:txBody>
          <a:bodyPr rtlCol="0"/>
          <a:lstStyle/>
          <a:p>
            <a:pPr rtl="0"/>
            <a:fld id="{0FC04B5A-713B-4C4B-9DE7-1B94E12C2181}" type="datetime1">
              <a:rPr lang="fr-FR" noProof="0" smtClean="0"/>
              <a:t>27/04/2022</a:t>
            </a:fld>
            <a:endParaRPr lang="fr-FR" noProof="0" dirty="0"/>
          </a:p>
        </p:txBody>
      </p:sp>
      <p:sp>
        <p:nvSpPr>
          <p:cNvPr id="4" name="Espace réservé du pied de page 3"/>
          <p:cNvSpPr>
            <a:spLocks noGrp="1"/>
          </p:cNvSpPr>
          <p:nvPr>
            <p:ph type="ftr" sz="quarter" idx="11"/>
          </p:nvPr>
        </p:nvSpPr>
        <p:spPr/>
        <p:txBody>
          <a:bodyPr rtlCol="0"/>
          <a:lstStyle/>
          <a:p>
            <a:pPr rtl="0"/>
            <a:endParaRPr lang="fr-FR" noProof="0" dirty="0"/>
          </a:p>
        </p:txBody>
      </p:sp>
      <p:sp>
        <p:nvSpPr>
          <p:cNvPr id="5" name="Espace réservé du numéro de diapositive 4"/>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4039391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p:txBody>
          <a:bodyPr vert="eaVert" rtlCol="0" anchor="t"/>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8BF8A1A4-5F19-475A-A3B7-C7E5870C11B7}" type="datetime1">
              <a:rPr lang="fr-FR" noProof="0" smtClean="0"/>
              <a:t>27/04/2022</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2394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983068" y="609599"/>
            <a:ext cx="2284487" cy="5181601"/>
          </a:xfrm>
        </p:spPr>
        <p:txBody>
          <a:bodyPr vert="eaVert" rtlCol="0"/>
          <a:lstStyle>
            <a:lvl1pPr algn="l">
              <a:defRPr/>
            </a:lvl1pPr>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a:xfrm>
            <a:off x="913796" y="609599"/>
            <a:ext cx="7916872" cy="5181601"/>
          </a:xfrm>
        </p:spPr>
        <p:txBody>
          <a:bodyPr vert="eaVert" rtlCol="0" anchor="t"/>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733572D1-7B7E-49C7-B51E-2165C8704A0B}" type="datetime1">
              <a:rPr lang="fr-FR" noProof="0" smtClean="0"/>
              <a:t>27/04/2022</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394737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idx="1"/>
          </p:nvPr>
        </p:nvSpPr>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B294D4BE-99D3-439D-9BC8-7FDEE872136A}" type="datetime1">
              <a:rPr lang="fr-FR" noProof="0" smtClean="0"/>
              <a:t>27/04/2022</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216551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1295401" y="1761067"/>
            <a:ext cx="9590550" cy="1828813"/>
          </a:xfrm>
        </p:spPr>
        <p:txBody>
          <a:bodyPr rtlCol="0" anchor="b"/>
          <a:lstStyle>
            <a:lvl1pPr algn="ctr">
              <a:defRPr sz="4000" b="0" cap="none"/>
            </a:lvl1pPr>
          </a:lstStyle>
          <a:p>
            <a:pPr rtl="0"/>
            <a:r>
              <a:rPr lang="fr-FR" noProof="0"/>
              <a:t>Modifiez le style du titre</a:t>
            </a:r>
            <a:endParaRPr lang="fr-FR" noProof="0" dirty="0"/>
          </a:p>
        </p:txBody>
      </p:sp>
      <p:sp>
        <p:nvSpPr>
          <p:cNvPr id="3" name="Espace réservé du texte 2"/>
          <p:cNvSpPr>
            <a:spLocks noGrp="1"/>
          </p:cNvSpPr>
          <p:nvPr>
            <p:ph type="body" idx="1"/>
          </p:nvPr>
        </p:nvSpPr>
        <p:spPr>
          <a:xfrm>
            <a:off x="1295401" y="3763439"/>
            <a:ext cx="9590550" cy="1333494"/>
          </a:xfrm>
        </p:spPr>
        <p:txBody>
          <a:bodyPr rtlCol="0"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Cliquez pour modifier les styles du texte du masque</a:t>
            </a:r>
          </a:p>
        </p:txBody>
      </p:sp>
      <p:sp>
        <p:nvSpPr>
          <p:cNvPr id="4" name="Espace réservé de la date 3"/>
          <p:cNvSpPr>
            <a:spLocks noGrp="1"/>
          </p:cNvSpPr>
          <p:nvPr>
            <p:ph type="dt" sz="half" idx="10"/>
          </p:nvPr>
        </p:nvSpPr>
        <p:spPr/>
        <p:txBody>
          <a:bodyPr rtlCol="0"/>
          <a:lstStyle/>
          <a:p>
            <a:pPr rtl="0"/>
            <a:fld id="{EA646C49-EE40-4AC7-A0AD-D66D2A2E09D9}" type="datetime1">
              <a:rPr lang="fr-FR" noProof="0" smtClean="0"/>
              <a:t>27/04/2022</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A98EE3D-8CD1-4C3F-BD1C-C98C9596463C}" type="slidenum">
              <a:rPr lang="fr-FR" noProof="0" smtClean="0"/>
              <a:pPr/>
              <a:t>‹N°›</a:t>
            </a:fld>
            <a:endParaRPr lang="fr-FR" noProof="0" dirty="0"/>
          </a:p>
        </p:txBody>
      </p:sp>
    </p:spTree>
    <p:extLst>
      <p:ext uri="{BB962C8B-B14F-4D97-AF65-F5344CB8AC3E}">
        <p14:creationId xmlns:p14="http://schemas.microsoft.com/office/powerpoint/2010/main" val="1266120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a:xfrm>
            <a:off x="913795" y="609600"/>
            <a:ext cx="10353762" cy="1261872"/>
          </a:xfrm>
        </p:spPr>
        <p:txBody>
          <a:bodyPr rtlCol="0"/>
          <a:lstStyle/>
          <a:p>
            <a:pPr rtl="0"/>
            <a:r>
              <a:rPr lang="fr-FR" noProof="0"/>
              <a:t>Modifiez le style du titre</a:t>
            </a:r>
            <a:endParaRPr lang="fr-FR" noProof="0" dirty="0"/>
          </a:p>
        </p:txBody>
      </p:sp>
      <p:sp>
        <p:nvSpPr>
          <p:cNvPr id="3" name="Espace réservé du contenu 2"/>
          <p:cNvSpPr>
            <a:spLocks noGrp="1"/>
          </p:cNvSpPr>
          <p:nvPr>
            <p:ph sz="half" idx="1"/>
          </p:nvPr>
        </p:nvSpPr>
        <p:spPr>
          <a:xfrm>
            <a:off x="913795" y="2076450"/>
            <a:ext cx="4856841" cy="3622671"/>
          </a:xfrm>
        </p:spPr>
        <p:txBody>
          <a:bodyPr rtlCol="0" anchor="t">
            <a:normAutofit/>
          </a:body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contenu 3"/>
          <p:cNvSpPr>
            <a:spLocks noGrp="1"/>
          </p:cNvSpPr>
          <p:nvPr>
            <p:ph sz="half" idx="2"/>
          </p:nvPr>
        </p:nvSpPr>
        <p:spPr>
          <a:xfrm>
            <a:off x="6410716" y="2076451"/>
            <a:ext cx="4856841" cy="3622672"/>
          </a:xfrm>
        </p:spPr>
        <p:txBody>
          <a:bodyPr rtlCol="0" anchor="t">
            <a:normAutofit/>
          </a:body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e la date 4"/>
          <p:cNvSpPr>
            <a:spLocks noGrp="1"/>
          </p:cNvSpPr>
          <p:nvPr>
            <p:ph type="dt" sz="half" idx="10"/>
          </p:nvPr>
        </p:nvSpPr>
        <p:spPr/>
        <p:txBody>
          <a:bodyPr rtlCol="0"/>
          <a:lstStyle/>
          <a:p>
            <a:pPr rtl="0"/>
            <a:fld id="{DD24B473-D2AC-472F-8B19-449F99EDFD19}" type="datetime1">
              <a:rPr lang="fr-FR" noProof="0" smtClean="0"/>
              <a:t>27/04/2022</a:t>
            </a:fld>
            <a:endParaRPr lang="fr-FR" noProof="0"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160360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pic>
        <p:nvPicPr>
          <p:cNvPr id="20" name="Imag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Imag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re 1"/>
          <p:cNvSpPr>
            <a:spLocks noGrp="1"/>
          </p:cNvSpPr>
          <p:nvPr>
            <p:ph type="title"/>
          </p:nvPr>
        </p:nvSpPr>
        <p:spPr>
          <a:xfrm>
            <a:off x="913795" y="609600"/>
            <a:ext cx="10353762" cy="970450"/>
          </a:xfrm>
        </p:spPr>
        <p:txBody>
          <a:bodyPr rtlCol="0"/>
          <a:lstStyle>
            <a:lvl1pPr>
              <a:defRPr/>
            </a:lvl1pPr>
          </a:lstStyle>
          <a:p>
            <a:pPr rtl="0"/>
            <a:r>
              <a:rPr lang="fr-FR" noProof="0"/>
              <a:t>Modifiez le style du titre</a:t>
            </a:r>
            <a:endParaRPr lang="fr-FR" noProof="0" dirty="0"/>
          </a:p>
        </p:txBody>
      </p:sp>
      <p:sp>
        <p:nvSpPr>
          <p:cNvPr id="3" name="Espace réservé du texte 2"/>
          <p:cNvSpPr>
            <a:spLocks noGrp="1"/>
          </p:cNvSpPr>
          <p:nvPr>
            <p:ph type="body" idx="1"/>
          </p:nvPr>
        </p:nvSpPr>
        <p:spPr>
          <a:xfrm>
            <a:off x="1046013" y="1855153"/>
            <a:ext cx="4764764" cy="692494"/>
          </a:xfrm>
        </p:spPr>
        <p:txBody>
          <a:bodyPr rtlCol="0"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4" name="Espace réservé du contenu 3"/>
          <p:cNvSpPr>
            <a:spLocks noGrp="1"/>
          </p:cNvSpPr>
          <p:nvPr>
            <p:ph sz="half" idx="2"/>
          </p:nvPr>
        </p:nvSpPr>
        <p:spPr>
          <a:xfrm>
            <a:off x="1046013" y="2702103"/>
            <a:ext cx="4764764" cy="3043533"/>
          </a:xfrm>
        </p:spPr>
        <p:txBody>
          <a:bodyPr rtlCol="0" anchor="t">
            <a:normAutofit/>
          </a:bodyPr>
          <a:lstStyle>
            <a:lvl1pPr>
              <a:defRPr sz="1800"/>
            </a:lvl1pPr>
            <a:lvl2pPr>
              <a:defRPr sz="1600"/>
            </a:lvl2pPr>
            <a:lvl3pPr>
              <a:defRPr sz="1400"/>
            </a:lvl3pPr>
            <a:lvl4pPr>
              <a:defRPr sz="1200"/>
            </a:lvl4pPr>
            <a:lvl5pPr>
              <a:defRPr sz="1200"/>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u texte 4"/>
          <p:cNvSpPr>
            <a:spLocks noGrp="1"/>
          </p:cNvSpPr>
          <p:nvPr>
            <p:ph type="body" sz="quarter" idx="3" hasCustomPrompt="1"/>
          </p:nvPr>
        </p:nvSpPr>
        <p:spPr>
          <a:xfrm>
            <a:off x="6363166" y="1855152"/>
            <a:ext cx="4779582" cy="692495"/>
          </a:xfrm>
        </p:spPr>
        <p:txBody>
          <a:bodyPr rtlCol="0" anchor="b">
            <a:noAutofit/>
          </a:bodyPr>
          <a:lstStyle>
            <a:lvl1pPr marL="0" indent="0" algn="ctr" rtl="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6" name="Espace réservé du contenu 5"/>
          <p:cNvSpPr>
            <a:spLocks noGrp="1"/>
          </p:cNvSpPr>
          <p:nvPr>
            <p:ph sz="quarter" idx="4"/>
          </p:nvPr>
        </p:nvSpPr>
        <p:spPr>
          <a:xfrm>
            <a:off x="6363167" y="2702103"/>
            <a:ext cx="4779581" cy="3043533"/>
          </a:xfrm>
        </p:spPr>
        <p:txBody>
          <a:bodyPr rtlCol="0" anchor="t">
            <a:normAutofit/>
          </a:bodyPr>
          <a:lstStyle>
            <a:lvl1pPr>
              <a:defRPr sz="1800"/>
            </a:lvl1pPr>
            <a:lvl2pPr>
              <a:defRPr sz="1600"/>
            </a:lvl2pPr>
            <a:lvl3pPr>
              <a:defRPr sz="1400"/>
            </a:lvl3pPr>
            <a:lvl4pPr>
              <a:defRPr sz="1200"/>
            </a:lvl4pPr>
            <a:lvl5pPr>
              <a:defRPr sz="1200"/>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7" name="Espace réservé de la date 6"/>
          <p:cNvSpPr>
            <a:spLocks noGrp="1"/>
          </p:cNvSpPr>
          <p:nvPr>
            <p:ph type="dt" sz="half" idx="10"/>
          </p:nvPr>
        </p:nvSpPr>
        <p:spPr/>
        <p:txBody>
          <a:bodyPr rtlCol="0"/>
          <a:lstStyle/>
          <a:p>
            <a:pPr rtl="0"/>
            <a:fld id="{07413492-A17B-4184-AA6B-BD79D2ED890E}" type="datetime1">
              <a:rPr lang="fr-FR" noProof="0" smtClean="0"/>
              <a:t>27/04/2022</a:t>
            </a:fld>
            <a:endParaRPr lang="fr-FR" noProof="0" dirty="0"/>
          </a:p>
        </p:txBody>
      </p:sp>
      <p:sp>
        <p:nvSpPr>
          <p:cNvPr id="8" name="Espace réservé du pied de page 7"/>
          <p:cNvSpPr>
            <a:spLocks noGrp="1"/>
          </p:cNvSpPr>
          <p:nvPr>
            <p:ph type="ftr" sz="quarter" idx="11"/>
          </p:nvPr>
        </p:nvSpPr>
        <p:spPr/>
        <p:txBody>
          <a:bodyPr rtlCol="0"/>
          <a:lstStyle/>
          <a:p>
            <a:pPr rtl="0"/>
            <a:endParaRPr lang="fr-FR" noProof="0" dirty="0"/>
          </a:p>
        </p:txBody>
      </p:sp>
      <p:sp>
        <p:nvSpPr>
          <p:cNvPr id="9" name="Espace réservé du numéro de diapositive 8"/>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174929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e la date 2"/>
          <p:cNvSpPr>
            <a:spLocks noGrp="1"/>
          </p:cNvSpPr>
          <p:nvPr>
            <p:ph type="dt" sz="half" idx="10"/>
          </p:nvPr>
        </p:nvSpPr>
        <p:spPr/>
        <p:txBody>
          <a:bodyPr rtlCol="0"/>
          <a:lstStyle/>
          <a:p>
            <a:pPr rtl="0"/>
            <a:fld id="{6A92A9A7-F8D0-4C22-85F9-EAC4AD1CA8A6}" type="datetime1">
              <a:rPr lang="fr-FR" noProof="0" smtClean="0"/>
              <a:t>27/04/2022</a:t>
            </a:fld>
            <a:endParaRPr lang="fr-FR" noProof="0" dirty="0"/>
          </a:p>
        </p:txBody>
      </p:sp>
      <p:sp>
        <p:nvSpPr>
          <p:cNvPr id="4" name="Espace réservé du pied de page 3"/>
          <p:cNvSpPr>
            <a:spLocks noGrp="1"/>
          </p:cNvSpPr>
          <p:nvPr>
            <p:ph type="ftr" sz="quarter" idx="11"/>
          </p:nvPr>
        </p:nvSpPr>
        <p:spPr/>
        <p:txBody>
          <a:bodyPr rtlCol="0"/>
          <a:lstStyle/>
          <a:p>
            <a:pPr rtl="0"/>
            <a:endParaRPr lang="fr-FR" noProof="0" dirty="0"/>
          </a:p>
        </p:txBody>
      </p:sp>
      <p:sp>
        <p:nvSpPr>
          <p:cNvPr id="5" name="Espace réservé du numéro de diapositive 4"/>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112972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AF8002DE-6786-47C2-90A9-B84144FE772C}" type="datetime1">
              <a:rPr lang="fr-FR" noProof="0" smtClean="0"/>
              <a:t>27/04/2022</a:t>
            </a:fld>
            <a:endParaRPr lang="fr-FR" noProof="0" dirty="0"/>
          </a:p>
        </p:txBody>
      </p:sp>
      <p:sp>
        <p:nvSpPr>
          <p:cNvPr id="3" name="Espace réservé du pied de page 2"/>
          <p:cNvSpPr>
            <a:spLocks noGrp="1"/>
          </p:cNvSpPr>
          <p:nvPr>
            <p:ph type="ftr" sz="quarter" idx="11"/>
          </p:nvPr>
        </p:nvSpPr>
        <p:spPr/>
        <p:txBody>
          <a:bodyPr rtlCol="0"/>
          <a:lstStyle/>
          <a:p>
            <a:pPr rtl="0"/>
            <a:endParaRPr lang="fr-FR" noProof="0" dirty="0"/>
          </a:p>
        </p:txBody>
      </p:sp>
      <p:sp>
        <p:nvSpPr>
          <p:cNvPr id="4" name="Espace réservé du numéro de diapositive 3"/>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260148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913795" y="609600"/>
            <a:ext cx="3706889" cy="1821918"/>
          </a:xfrm>
        </p:spPr>
        <p:txBody>
          <a:bodyPr rtlCol="0" anchor="b">
            <a:normAutofit/>
          </a:bodyPr>
          <a:lstStyle>
            <a:lvl1pPr algn="ctr">
              <a:defRPr sz="2800" b="0"/>
            </a:lvl1pPr>
          </a:lstStyle>
          <a:p>
            <a:pPr rtl="0"/>
            <a:r>
              <a:rPr lang="fr-FR" noProof="0"/>
              <a:t>Modifiez le style du titre</a:t>
            </a:r>
            <a:endParaRPr lang="fr-FR" noProof="0" dirty="0"/>
          </a:p>
        </p:txBody>
      </p:sp>
      <p:sp>
        <p:nvSpPr>
          <p:cNvPr id="3" name="Espace réservé du contenu 2"/>
          <p:cNvSpPr>
            <a:spLocks noGrp="1"/>
          </p:cNvSpPr>
          <p:nvPr>
            <p:ph idx="1"/>
          </p:nvPr>
        </p:nvSpPr>
        <p:spPr>
          <a:xfrm>
            <a:off x="4855633" y="609600"/>
            <a:ext cx="6411924" cy="5080001"/>
          </a:xfrm>
        </p:spPr>
        <p:txBody>
          <a:bodyPr rtlCol="0">
            <a:normAutofit/>
          </a:body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texte 3"/>
          <p:cNvSpPr>
            <a:spLocks noGrp="1"/>
          </p:cNvSpPr>
          <p:nvPr>
            <p:ph type="body" sz="half" idx="2"/>
          </p:nvPr>
        </p:nvSpPr>
        <p:spPr>
          <a:xfrm>
            <a:off x="913795" y="2673351"/>
            <a:ext cx="3706889" cy="3016250"/>
          </a:xfrm>
        </p:spPr>
        <p:txBody>
          <a:bodyPr rtlCol="0"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
        <p:nvSpPr>
          <p:cNvPr id="5" name="Espace réservé de la date 4"/>
          <p:cNvSpPr>
            <a:spLocks noGrp="1"/>
          </p:cNvSpPr>
          <p:nvPr>
            <p:ph type="dt" sz="half" idx="10"/>
          </p:nvPr>
        </p:nvSpPr>
        <p:spPr/>
        <p:txBody>
          <a:bodyPr rtlCol="0"/>
          <a:lstStyle/>
          <a:p>
            <a:pPr rtl="0"/>
            <a:fld id="{4448C9DA-24BA-4137-A114-46AAEAA12755}" type="datetime1">
              <a:rPr lang="fr-FR" noProof="0" smtClean="0"/>
              <a:t>27/04/2022</a:t>
            </a:fld>
            <a:endParaRPr lang="fr-FR" noProof="0"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3A98EE3D-8CD1-4C3F-BD1C-C98C9596463C}" type="slidenum">
              <a:rPr lang="fr-FR" noProof="0" smtClean="0"/>
              <a:pPr/>
              <a:t>‹N°›</a:t>
            </a:fld>
            <a:endParaRPr lang="fr-FR" noProof="0" dirty="0"/>
          </a:p>
        </p:txBody>
      </p:sp>
    </p:spTree>
    <p:extLst>
      <p:ext uri="{BB962C8B-B14F-4D97-AF65-F5344CB8AC3E}">
        <p14:creationId xmlns:p14="http://schemas.microsoft.com/office/powerpoint/2010/main" val="176911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pic>
        <p:nvPicPr>
          <p:cNvPr id="22" name="Imag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re 1"/>
          <p:cNvSpPr>
            <a:spLocks noGrp="1"/>
          </p:cNvSpPr>
          <p:nvPr>
            <p:ph type="title"/>
          </p:nvPr>
        </p:nvSpPr>
        <p:spPr>
          <a:xfrm>
            <a:off x="913795" y="763701"/>
            <a:ext cx="5707899" cy="1675559"/>
          </a:xfrm>
        </p:spPr>
        <p:txBody>
          <a:bodyPr rtlCol="0" anchor="b">
            <a:noAutofit/>
          </a:bodyPr>
          <a:lstStyle>
            <a:lvl1pPr algn="ctr">
              <a:defRPr sz="3200" b="0"/>
            </a:lvl1pPr>
          </a:lstStyle>
          <a:p>
            <a:pPr rtl="0"/>
            <a:r>
              <a:rPr lang="fr-FR" noProof="0"/>
              <a:t>Modifiez le style du titre</a:t>
            </a:r>
            <a:endParaRPr lang="fr-FR" noProof="0" dirty="0"/>
          </a:p>
        </p:txBody>
      </p:sp>
      <p:sp>
        <p:nvSpPr>
          <p:cNvPr id="3" name="Espace réservé d’image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endParaRPr lang="fr-FR" noProof="0" dirty="0"/>
          </a:p>
        </p:txBody>
      </p:sp>
      <p:sp>
        <p:nvSpPr>
          <p:cNvPr id="4" name="Espace réservé du texte 3"/>
          <p:cNvSpPr>
            <a:spLocks noGrp="1"/>
          </p:cNvSpPr>
          <p:nvPr>
            <p:ph type="body" sz="half" idx="2"/>
          </p:nvPr>
        </p:nvSpPr>
        <p:spPr>
          <a:xfrm>
            <a:off x="1473698" y="2679699"/>
            <a:ext cx="4588094" cy="3135695"/>
          </a:xfrm>
        </p:spPr>
        <p:txBody>
          <a:bodyPr rtlCol="0"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
        <p:nvSpPr>
          <p:cNvPr id="5" name="Espace réservé de la date 4"/>
          <p:cNvSpPr>
            <a:spLocks noGrp="1"/>
          </p:cNvSpPr>
          <p:nvPr>
            <p:ph type="dt" sz="half" idx="10"/>
          </p:nvPr>
        </p:nvSpPr>
        <p:spPr/>
        <p:txBody>
          <a:bodyPr rtlCol="0"/>
          <a:lstStyle/>
          <a:p>
            <a:pPr rtl="0"/>
            <a:fld id="{C7DDDB3A-592A-4178-8675-59F95316184B}" type="datetime1">
              <a:rPr lang="fr-FR" noProof="0" smtClean="0"/>
              <a:t>27/04/2022</a:t>
            </a:fld>
            <a:endParaRPr lang="fr-FR" noProof="0" dirty="0"/>
          </a:p>
        </p:txBody>
      </p:sp>
      <p:sp>
        <p:nvSpPr>
          <p:cNvPr id="6" name="Espace réservé du pied de page 5"/>
          <p:cNvSpPr>
            <a:spLocks noGrp="1"/>
          </p:cNvSpPr>
          <p:nvPr>
            <p:ph type="ftr" sz="quarter" idx="11"/>
          </p:nvPr>
        </p:nvSpPr>
        <p:spPr/>
        <p:txBody>
          <a:bodyPr rtlCol="0"/>
          <a:lstStyle/>
          <a:p>
            <a:pPr algn="l" rtl="0"/>
            <a:endParaRPr lang="fr-FR" noProof="0" dirty="0"/>
          </a:p>
        </p:txBody>
      </p:sp>
      <p:sp>
        <p:nvSpPr>
          <p:cNvPr id="7" name="Espace réservé du numéro de diapositive 6"/>
          <p:cNvSpPr>
            <a:spLocks noGrp="1"/>
          </p:cNvSpPr>
          <p:nvPr>
            <p:ph type="sldNum" sz="quarter" idx="12"/>
          </p:nvPr>
        </p:nvSpPr>
        <p:spPr/>
        <p:txBody>
          <a:bodyPr rtlCol="0"/>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154230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pPr rtl="0"/>
            <a:r>
              <a:rPr lang="fr-FR" noProof="0" dirty="0"/>
              <a:t>Modifiez le style du titre</a:t>
            </a:r>
          </a:p>
        </p:txBody>
      </p:sp>
      <p:sp>
        <p:nvSpPr>
          <p:cNvPr id="3" name="Espace réservé du texte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pPr rtl="0"/>
            <a:fld id="{EAEF4C45-A9E9-46EB-B4D7-91CC3896BC33}" type="datetime1">
              <a:rPr lang="fr-FR" noProof="0" smtClean="0"/>
              <a:t>27/04/2022</a:t>
            </a:fld>
            <a:endParaRPr lang="fr-FR" noProof="0" dirty="0"/>
          </a:p>
        </p:txBody>
      </p:sp>
      <p:sp>
        <p:nvSpPr>
          <p:cNvPr id="5" name="Espace réservé du pied de page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pPr rtl="0"/>
            <a:endParaRPr lang="fr-FR" noProof="0" dirty="0"/>
          </a:p>
        </p:txBody>
      </p:sp>
      <p:sp>
        <p:nvSpPr>
          <p:cNvPr id="6" name="Espace réservé du numéro de diapositive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pPr rtl="0"/>
            <a:fld id="{3A98EE3D-8CD1-4C3F-BD1C-C98C9596463C}" type="slidenum">
              <a:rPr lang="fr-FR" noProof="0" smtClean="0"/>
              <a:t>‹N°›</a:t>
            </a:fld>
            <a:endParaRPr lang="fr-FR" noProof="0" dirty="0"/>
          </a:p>
        </p:txBody>
      </p:sp>
    </p:spTree>
    <p:extLst>
      <p:ext uri="{BB962C8B-B14F-4D97-AF65-F5344CB8AC3E}">
        <p14:creationId xmlns:p14="http://schemas.microsoft.com/office/powerpoint/2010/main" val="33620715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6.jpe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CA05AC74-6838-4CD9-B157-B3BB3E2F5415}"/>
              </a:ext>
              <a:ext uri="{C183D7F6-B498-43B3-948B-1728B52AA6E4}">
                <adec:decorative xmlns=""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3419" y="10"/>
            <a:ext cx="12191980" cy="6857990"/>
          </a:xfrm>
          <a:prstGeom prst="rect">
            <a:avLst/>
          </a:prstGeom>
        </p:spPr>
      </p:pic>
      <p:sp useBgFill="1">
        <p:nvSpPr>
          <p:cNvPr id="83" name="Forme libre 5">
            <a:extLst>
              <a:ext uri="{FF2B5EF4-FFF2-40B4-BE49-F238E27FC236}">
                <a16:creationId xmlns:a16="http://schemas.microsoft.com/office/drawing/2014/main" id="{608EAA06-5488-416B-B2B2-E5521301101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dirty="0">
              <a:ln>
                <a:noFill/>
              </a:ln>
              <a:solidFill>
                <a:prstClr val="white"/>
              </a:solidFill>
              <a:effectLst/>
              <a:uLnTx/>
              <a:uFillTx/>
              <a:latin typeface="Goudy Old Style"/>
              <a:ea typeface="+mn-ea"/>
              <a:cs typeface="+mn-cs"/>
            </a:endParaRPr>
          </a:p>
        </p:txBody>
      </p:sp>
      <p:sp>
        <p:nvSpPr>
          <p:cNvPr id="2" name="Titre 1">
            <a:extLst>
              <a:ext uri="{FF2B5EF4-FFF2-40B4-BE49-F238E27FC236}">
                <a16:creationId xmlns:a16="http://schemas.microsoft.com/office/drawing/2014/main" id="{0D1F047C-C727-42A7-85C5-68C5AA1B1A93}"/>
              </a:ext>
            </a:extLst>
          </p:cNvPr>
          <p:cNvSpPr>
            <a:spLocks noGrp="1"/>
          </p:cNvSpPr>
          <p:nvPr>
            <p:ph type="ctrTitle"/>
          </p:nvPr>
        </p:nvSpPr>
        <p:spPr>
          <a:xfrm>
            <a:off x="804336" y="1623412"/>
            <a:ext cx="3503122" cy="2287229"/>
          </a:xfrm>
        </p:spPr>
        <p:txBody>
          <a:bodyPr rtlCol="0">
            <a:normAutofit/>
          </a:bodyPr>
          <a:lstStyle/>
          <a:p>
            <a:pPr algn="l"/>
            <a:r>
              <a:rPr lang="fr-FR" sz="4400" dirty="0"/>
              <a:t> Introduction Aux Tests Logiciels</a:t>
            </a:r>
          </a:p>
        </p:txBody>
      </p:sp>
      <p:sp>
        <p:nvSpPr>
          <p:cNvPr id="3" name="Sous-titre 2">
            <a:extLst>
              <a:ext uri="{FF2B5EF4-FFF2-40B4-BE49-F238E27FC236}">
                <a16:creationId xmlns:a16="http://schemas.microsoft.com/office/drawing/2014/main" id="{DB93FB3F-A8D4-46D3-A1C6-C79C64563729}"/>
              </a:ext>
            </a:extLst>
          </p:cNvPr>
          <p:cNvSpPr>
            <a:spLocks noGrp="1"/>
          </p:cNvSpPr>
          <p:nvPr>
            <p:ph type="subTitle" idx="1"/>
          </p:nvPr>
        </p:nvSpPr>
        <p:spPr>
          <a:xfrm>
            <a:off x="804335" y="4009771"/>
            <a:ext cx="3503122" cy="1244361"/>
          </a:xfrm>
        </p:spPr>
        <p:txBody>
          <a:bodyPr rtlCol="0">
            <a:normAutofit/>
          </a:bodyPr>
          <a:lstStyle/>
          <a:p>
            <a:pPr algn="l" rtl="0"/>
            <a:r>
              <a:rPr lang="fr-FR" sz="1800" dirty="0">
                <a:solidFill>
                  <a:srgbClr val="FC05CB"/>
                </a:solidFill>
              </a:rPr>
              <a:t>Fares Ayeche</a:t>
            </a:r>
          </a:p>
        </p:txBody>
      </p:sp>
    </p:spTree>
    <p:extLst>
      <p:ext uri="{BB962C8B-B14F-4D97-AF65-F5344CB8AC3E}">
        <p14:creationId xmlns:p14="http://schemas.microsoft.com/office/powerpoint/2010/main" val="1946576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solidFill>
                  <a:srgbClr val="FFC000"/>
                </a:solidFill>
                <a:effectLst/>
              </a:rPr>
              <a:t>Types de test</a:t>
            </a:r>
            <a:endParaRPr lang="fr-FR" dirty="0">
              <a:solidFill>
                <a:srgbClr val="FFC000"/>
              </a:solidFill>
            </a:endParaRPr>
          </a:p>
        </p:txBody>
      </p:sp>
      <p:sp>
        <p:nvSpPr>
          <p:cNvPr id="3" name="Espace réservé du contenu 2"/>
          <p:cNvSpPr>
            <a:spLocks noGrp="1"/>
          </p:cNvSpPr>
          <p:nvPr>
            <p:ph idx="1"/>
          </p:nvPr>
        </p:nvSpPr>
        <p:spPr/>
        <p:txBody>
          <a:bodyPr>
            <a:normAutofit/>
          </a:bodyPr>
          <a:lstStyle/>
          <a:p>
            <a:r>
              <a:rPr lang="fr-FR" dirty="0"/>
              <a:t>Test Black </a:t>
            </a:r>
            <a:r>
              <a:rPr lang="fr-FR" dirty="0" smtClean="0"/>
              <a:t>Box: </a:t>
            </a:r>
            <a:r>
              <a:rPr lang="fr-FR" dirty="0"/>
              <a:t>ce test est basé sur les spécifications/ entrées-sorties </a:t>
            </a:r>
            <a:r>
              <a:rPr lang="fr-FR" dirty="0" smtClean="0"/>
              <a:t>, c‘est </a:t>
            </a:r>
            <a:r>
              <a:rPr lang="fr-FR" dirty="0"/>
              <a:t>une méthode de test </a:t>
            </a:r>
            <a:r>
              <a:rPr lang="fr-FR" dirty="0" smtClean="0"/>
              <a:t>après l’</a:t>
            </a:r>
            <a:r>
              <a:rPr lang="fr-FR" dirty="0" err="1" smtClean="0"/>
              <a:t>esxécution</a:t>
            </a:r>
            <a:r>
              <a:rPr lang="fr-FR" dirty="0" smtClean="0"/>
              <a:t> du programme(méthode dynamique,</a:t>
            </a:r>
          </a:p>
          <a:p>
            <a:r>
              <a:rPr lang="fr-FR" dirty="0"/>
              <a:t>The White Box : Le test White Box est basé sur la structure de code interne de </a:t>
            </a:r>
            <a:r>
              <a:rPr lang="fr-FR" dirty="0" smtClean="0"/>
              <a:t>l'application</a:t>
            </a:r>
          </a:p>
          <a:p>
            <a:r>
              <a:rPr lang="fr-FR" dirty="0" smtClean="0"/>
              <a:t>The Grey </a:t>
            </a:r>
            <a:r>
              <a:rPr lang="fr-FR" dirty="0"/>
              <a:t>Box:  La boîte grise est la combinaison des tests de la boîte blanche et de la boîte </a:t>
            </a:r>
            <a:r>
              <a:rPr lang="fr-FR" dirty="0" smtClean="0"/>
              <a:t>noire Le </a:t>
            </a:r>
            <a:r>
              <a:rPr lang="fr-FR" dirty="0"/>
              <a:t>testeur qui travaille sur ce type de test doit avoir accès aux documents de </a:t>
            </a:r>
            <a:r>
              <a:rPr lang="fr-FR" dirty="0" smtClean="0"/>
              <a:t>conception . Cela </a:t>
            </a:r>
            <a:r>
              <a:rPr lang="fr-FR" dirty="0"/>
              <a:t>aide à créer de meilleurs cas de test dans ce processus.</a:t>
            </a:r>
          </a:p>
          <a:p>
            <a:pPr marL="36900" indent="0">
              <a:buNone/>
            </a:pPr>
            <a:endParaRPr lang="fr-FR" dirty="0" smtClean="0"/>
          </a:p>
        </p:txBody>
      </p:sp>
    </p:spTree>
    <p:extLst>
      <p:ext uri="{BB962C8B-B14F-4D97-AF65-F5344CB8AC3E}">
        <p14:creationId xmlns:p14="http://schemas.microsoft.com/office/powerpoint/2010/main" val="10646293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spTree>
    <p:extLst>
      <p:ext uri="{BB962C8B-B14F-4D97-AF65-F5344CB8AC3E}">
        <p14:creationId xmlns:p14="http://schemas.microsoft.com/office/powerpoint/2010/main" val="12330413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spTree>
    <p:extLst>
      <p:ext uri="{BB962C8B-B14F-4D97-AF65-F5344CB8AC3E}">
        <p14:creationId xmlns:p14="http://schemas.microsoft.com/office/powerpoint/2010/main" val="259560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63C606D-E560-4820-9C3E-3B881D30AD5A}"/>
              </a:ext>
            </a:extLst>
          </p:cNvPr>
          <p:cNvSpPr>
            <a:spLocks noGrp="1"/>
          </p:cNvSpPr>
          <p:nvPr>
            <p:ph type="title"/>
          </p:nvPr>
        </p:nvSpPr>
        <p:spPr>
          <a:xfrm>
            <a:off x="913795" y="609600"/>
            <a:ext cx="10353762" cy="1257300"/>
          </a:xfrm>
        </p:spPr>
        <p:txBody>
          <a:bodyPr rtlCol="0">
            <a:normAutofit/>
          </a:bodyPr>
          <a:lstStyle/>
          <a:p>
            <a:r>
              <a:rPr lang="fr-FR" dirty="0">
                <a:solidFill>
                  <a:srgbClr val="FFC000"/>
                </a:solidFill>
              </a:rPr>
              <a:t>Pourquoi tester les logiciels</a:t>
            </a:r>
          </a:p>
        </p:txBody>
      </p:sp>
      <p:sp>
        <p:nvSpPr>
          <p:cNvPr id="4" name="Espace réservé du contenu 3">
            <a:extLst>
              <a:ext uri="{FF2B5EF4-FFF2-40B4-BE49-F238E27FC236}">
                <a16:creationId xmlns:a16="http://schemas.microsoft.com/office/drawing/2014/main" id="{0CB4E06B-9FF8-490B-96C8-1F736AE70F07}"/>
              </a:ext>
            </a:extLst>
          </p:cNvPr>
          <p:cNvSpPr>
            <a:spLocks noGrp="1"/>
          </p:cNvSpPr>
          <p:nvPr>
            <p:ph idx="1"/>
          </p:nvPr>
        </p:nvSpPr>
        <p:spPr/>
        <p:txBody>
          <a:bodyPr/>
          <a:lstStyle/>
          <a:p>
            <a:r>
              <a:rPr lang="fr-FR" dirty="0"/>
              <a:t>Rentabilité :  Si les bogues peuvent être identifiés dès les premières étapes du développement, il en coûte beaucoup moins cher pour les corriger.</a:t>
            </a:r>
          </a:p>
          <a:p>
            <a:r>
              <a:rPr lang="fr-FR" dirty="0"/>
              <a:t>Satisfaction du client :Les tests logiciels améliorent l'expérience utilisateur d'une application et donnent satisfaction aux clients.</a:t>
            </a:r>
          </a:p>
          <a:p>
            <a:r>
              <a:rPr lang="fr-FR" dirty="0"/>
              <a:t>Sécurité: Les tests aident à éliminer les vulnérabilités du produit.</a:t>
            </a:r>
          </a:p>
          <a:p>
            <a:r>
              <a:rPr lang="fr-FR" dirty="0"/>
              <a:t>La qualité des produits: pour avoir un produit conforme avec le cahier de charge</a:t>
            </a:r>
          </a:p>
        </p:txBody>
      </p:sp>
    </p:spTree>
    <p:extLst>
      <p:ext uri="{BB962C8B-B14F-4D97-AF65-F5344CB8AC3E}">
        <p14:creationId xmlns:p14="http://schemas.microsoft.com/office/powerpoint/2010/main" val="651443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21BD79-5A52-48F2-8A8F-0064F43982B3}"/>
              </a:ext>
            </a:extLst>
          </p:cNvPr>
          <p:cNvSpPr>
            <a:spLocks noGrp="1"/>
          </p:cNvSpPr>
          <p:nvPr>
            <p:ph type="title"/>
          </p:nvPr>
        </p:nvSpPr>
        <p:spPr/>
        <p:txBody>
          <a:bodyPr/>
          <a:lstStyle/>
          <a:p>
            <a:r>
              <a:rPr lang="fr-FR" dirty="0">
                <a:solidFill>
                  <a:srgbClr val="FFC000"/>
                </a:solidFill>
              </a:rPr>
              <a:t>Les 7 principes de test</a:t>
            </a:r>
          </a:p>
        </p:txBody>
      </p:sp>
      <p:sp>
        <p:nvSpPr>
          <p:cNvPr id="3" name="Espace réservé du contenu 2">
            <a:extLst>
              <a:ext uri="{FF2B5EF4-FFF2-40B4-BE49-F238E27FC236}">
                <a16:creationId xmlns:a16="http://schemas.microsoft.com/office/drawing/2014/main" id="{8B3D3805-1B0F-41FA-A227-0B313E964C92}"/>
              </a:ext>
            </a:extLst>
          </p:cNvPr>
          <p:cNvSpPr>
            <a:spLocks noGrp="1"/>
          </p:cNvSpPr>
          <p:nvPr>
            <p:ph idx="1"/>
          </p:nvPr>
        </p:nvSpPr>
        <p:spPr/>
        <p:txBody>
          <a:bodyPr/>
          <a:lstStyle/>
          <a:p>
            <a:r>
              <a:rPr lang="fr-FR" dirty="0"/>
              <a:t>Les tests montrent la présence de défauts : les tests de logiciels réduisent la probabilité de défauts non découverts restant dans le logiciel</a:t>
            </a:r>
          </a:p>
          <a:p>
            <a:r>
              <a:rPr lang="fr-FR" dirty="0"/>
              <a:t>Un test exhaustif est impossible</a:t>
            </a:r>
          </a:p>
          <a:p>
            <a:r>
              <a:rPr lang="fr-FR" dirty="0"/>
              <a:t>Tests précoces :Il est beaucoup moins cher de corriger un défaut dans les premières étapes du test</a:t>
            </a:r>
          </a:p>
          <a:p>
            <a:r>
              <a:rPr lang="fr-FR" dirty="0"/>
              <a:t>Regroupement de défauts : environ 80% des problèmes se retrouvent dans 20% des modules.</a:t>
            </a:r>
          </a:p>
          <a:p>
            <a:endParaRPr lang="fr-FR" dirty="0"/>
          </a:p>
          <a:p>
            <a:endParaRPr lang="fr-FR" dirty="0"/>
          </a:p>
        </p:txBody>
      </p:sp>
    </p:spTree>
    <p:extLst>
      <p:ext uri="{BB962C8B-B14F-4D97-AF65-F5344CB8AC3E}">
        <p14:creationId xmlns:p14="http://schemas.microsoft.com/office/powerpoint/2010/main" val="1157182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093BEC7-09B5-4433-B0D5-21F32C060178}"/>
              </a:ext>
            </a:extLst>
          </p:cNvPr>
          <p:cNvSpPr>
            <a:spLocks noGrp="1"/>
          </p:cNvSpPr>
          <p:nvPr>
            <p:ph type="title"/>
          </p:nvPr>
        </p:nvSpPr>
        <p:spPr/>
        <p:txBody>
          <a:bodyPr/>
          <a:lstStyle/>
          <a:p>
            <a:r>
              <a:rPr lang="fr-FR" dirty="0">
                <a:solidFill>
                  <a:srgbClr val="FFC000"/>
                </a:solidFill>
              </a:rPr>
              <a:t>Les 7 principes de test</a:t>
            </a:r>
          </a:p>
        </p:txBody>
      </p:sp>
      <p:sp>
        <p:nvSpPr>
          <p:cNvPr id="3" name="Espace réservé du contenu 2">
            <a:extLst>
              <a:ext uri="{FF2B5EF4-FFF2-40B4-BE49-F238E27FC236}">
                <a16:creationId xmlns:a16="http://schemas.microsoft.com/office/drawing/2014/main" id="{63DA0EBF-94A8-4055-B8A9-D6E8AD7C6812}"/>
              </a:ext>
            </a:extLst>
          </p:cNvPr>
          <p:cNvSpPr>
            <a:spLocks noGrp="1"/>
          </p:cNvSpPr>
          <p:nvPr>
            <p:ph idx="1"/>
          </p:nvPr>
        </p:nvSpPr>
        <p:spPr/>
        <p:txBody>
          <a:bodyPr>
            <a:normAutofit lnSpcReduction="10000"/>
          </a:bodyPr>
          <a:lstStyle/>
          <a:p>
            <a:r>
              <a:rPr lang="fr-FR" dirty="0"/>
              <a:t>Paradoxe des pesticides :si le même ensemble de tests répétitifs est effectué, la méthode sera inutile pour découvrir de nouveaux défauts. Pour surmonter cela, les cas de test doivent être régulièrement examinés et révisés, en ajoutant de nouveaux et différents cas de test pour aider à trouver plus de défauts.</a:t>
            </a:r>
          </a:p>
          <a:p>
            <a:r>
              <a:rPr lang="fr-FR" dirty="0"/>
              <a:t>Les tests dépendent du contexte:  la façon dont vous testez un site de commerce électronique sera différente de la façon dont vous testez une application commerciale prête à l'emploi. </a:t>
            </a:r>
          </a:p>
          <a:p>
            <a:r>
              <a:rPr lang="fr-FR" dirty="0"/>
              <a:t>Absence d'erreur : une application sans erreur n'est pas une application 100% fonctionnel comme par exemple si elle ne répond pas au CDC exigé </a:t>
            </a:r>
          </a:p>
        </p:txBody>
      </p:sp>
    </p:spTree>
    <p:extLst>
      <p:ext uri="{BB962C8B-B14F-4D97-AF65-F5344CB8AC3E}">
        <p14:creationId xmlns:p14="http://schemas.microsoft.com/office/powerpoint/2010/main" val="1957737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solidFill>
                  <a:srgbClr val="FFC000"/>
                </a:solidFill>
              </a:rPr>
              <a:t>Les </a:t>
            </a:r>
            <a:r>
              <a:rPr lang="fr-FR" dirty="0">
                <a:solidFill>
                  <a:srgbClr val="FFC000"/>
                </a:solidFill>
              </a:rPr>
              <a:t>différents types de test logiciels</a:t>
            </a:r>
          </a:p>
        </p:txBody>
      </p:sp>
      <p:sp>
        <p:nvSpPr>
          <p:cNvPr id="3" name="Espace réservé du contenu 2"/>
          <p:cNvSpPr>
            <a:spLocks noGrp="1"/>
          </p:cNvSpPr>
          <p:nvPr>
            <p:ph idx="1"/>
          </p:nvPr>
        </p:nvSpPr>
        <p:spPr/>
        <p:txBody>
          <a:bodyPr/>
          <a:lstStyle/>
          <a:p>
            <a:endParaRPr lang="fr-FR" dirty="0"/>
          </a:p>
          <a:p>
            <a:r>
              <a:rPr lang="fr-FR" dirty="0"/>
              <a:t>Test manuel</a:t>
            </a:r>
            <a:r>
              <a:rPr lang="fr-FR" dirty="0" smtClean="0"/>
              <a:t>: la </a:t>
            </a:r>
            <a:r>
              <a:rPr lang="fr-FR" dirty="0"/>
              <a:t>vérification de toutes les fonctionnalités spécifiées dans les </a:t>
            </a:r>
            <a:r>
              <a:rPr lang="fr-FR" dirty="0" smtClean="0"/>
              <a:t>documents, ce </a:t>
            </a:r>
            <a:r>
              <a:rPr lang="fr-FR" dirty="0"/>
              <a:t>test est assuré directement par les testeurs </a:t>
            </a:r>
          </a:p>
          <a:p>
            <a:endParaRPr lang="fr-FR" dirty="0"/>
          </a:p>
          <a:p>
            <a:r>
              <a:rPr lang="fr-FR" dirty="0" smtClean="0"/>
              <a:t>Test </a:t>
            </a:r>
            <a:r>
              <a:rPr lang="fr-FR" dirty="0"/>
              <a:t>automatique</a:t>
            </a:r>
            <a:r>
              <a:rPr lang="fr-FR" dirty="0" smtClean="0"/>
              <a:t>: Dans </a:t>
            </a:r>
            <a:r>
              <a:rPr lang="fr-FR" dirty="0"/>
              <a:t>ce processus, les testeurs exécutent les scripts de test </a:t>
            </a:r>
            <a:r>
              <a:rPr lang="fr-FR" dirty="0" smtClean="0"/>
              <a:t>et </a:t>
            </a:r>
            <a:r>
              <a:rPr lang="fr-FR" dirty="0"/>
              <a:t>génèrent automatiquement les résultats des tests à l'aide d'outils </a:t>
            </a:r>
            <a:r>
              <a:rPr lang="fr-FR" dirty="0" smtClean="0"/>
              <a:t>d'automatisation les </a:t>
            </a:r>
            <a:r>
              <a:rPr lang="fr-FR" dirty="0"/>
              <a:t>outils les plus célèbres: </a:t>
            </a:r>
            <a:r>
              <a:rPr lang="fr-FR" dirty="0" err="1" smtClean="0"/>
              <a:t>Selenium</a:t>
            </a:r>
            <a:r>
              <a:rPr lang="fr-FR" dirty="0" smtClean="0"/>
              <a:t> </a:t>
            </a:r>
            <a:r>
              <a:rPr lang="fr-FR" dirty="0" err="1"/>
              <a:t>Katalon</a:t>
            </a:r>
            <a:r>
              <a:rPr lang="fr-FR" dirty="0"/>
              <a:t> studio</a:t>
            </a:r>
          </a:p>
        </p:txBody>
      </p:sp>
    </p:spTree>
    <p:extLst>
      <p:ext uri="{BB962C8B-B14F-4D97-AF65-F5344CB8AC3E}">
        <p14:creationId xmlns:p14="http://schemas.microsoft.com/office/powerpoint/2010/main" val="33966187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solidFill>
                  <a:srgbClr val="FFC000"/>
                </a:solidFill>
                <a:effectLst/>
              </a:rPr>
              <a:t>Niveaux de test</a:t>
            </a:r>
            <a:endParaRPr lang="fr-FR" dirty="0">
              <a:solidFill>
                <a:srgbClr val="FFC000"/>
              </a:solidFill>
            </a:endParaRPr>
          </a:p>
        </p:txBody>
      </p:sp>
      <p:sp>
        <p:nvSpPr>
          <p:cNvPr id="3" name="Espace réservé du contenu 2"/>
          <p:cNvSpPr>
            <a:spLocks noGrp="1"/>
          </p:cNvSpPr>
          <p:nvPr>
            <p:ph idx="1"/>
          </p:nvPr>
        </p:nvSpPr>
        <p:spPr>
          <a:xfrm>
            <a:off x="913795" y="2076449"/>
            <a:ext cx="10353762" cy="5053013"/>
          </a:xfrm>
        </p:spPr>
        <p:txBody>
          <a:bodyPr>
            <a:normAutofit fontScale="92500" lnSpcReduction="10000"/>
          </a:bodyPr>
          <a:lstStyle/>
          <a:p>
            <a:r>
              <a:rPr lang="fr-FR" dirty="0">
                <a:effectLst/>
              </a:rPr>
              <a:t>Test de </a:t>
            </a:r>
            <a:r>
              <a:rPr lang="fr-FR" dirty="0">
                <a:effectLst/>
              </a:rPr>
              <a:t>composants: assuré par le </a:t>
            </a:r>
            <a:r>
              <a:rPr lang="fr-FR" dirty="0" smtClean="0">
                <a:effectLst/>
              </a:rPr>
              <a:t>développeur </a:t>
            </a:r>
            <a:r>
              <a:rPr lang="fr-FR" dirty="0">
                <a:effectLst/>
              </a:rPr>
              <a:t>pour vérifier si les modules individuels du code source fonctionnent </a:t>
            </a:r>
            <a:r>
              <a:rPr lang="fr-FR" dirty="0" smtClean="0">
                <a:effectLst/>
              </a:rPr>
              <a:t>correctement</a:t>
            </a:r>
          </a:p>
          <a:p>
            <a:r>
              <a:rPr lang="fr-FR" dirty="0">
                <a:effectLst/>
              </a:rPr>
              <a:t>Test </a:t>
            </a:r>
            <a:r>
              <a:rPr lang="fr-FR" dirty="0">
                <a:effectLst/>
              </a:rPr>
              <a:t>d'intégration : Le test d'intégration est le processus de test de la connectivité ou du transfert de données entre deux modules testés par unité</a:t>
            </a:r>
            <a:r>
              <a:rPr lang="fr-FR" dirty="0" smtClean="0">
                <a:effectLst/>
              </a:rPr>
              <a:t>.</a:t>
            </a:r>
          </a:p>
          <a:p>
            <a:r>
              <a:rPr lang="fr-FR" dirty="0">
                <a:effectLst/>
              </a:rPr>
              <a:t>Test </a:t>
            </a:r>
            <a:r>
              <a:rPr lang="fr-FR" dirty="0">
                <a:effectLst/>
              </a:rPr>
              <a:t>système (END TO END):C'est un test boîte noire. </a:t>
            </a:r>
            <a:r>
              <a:rPr lang="fr-FR" dirty="0" smtClean="0">
                <a:effectLst/>
              </a:rPr>
              <a:t>Le </a:t>
            </a:r>
            <a:r>
              <a:rPr lang="fr-FR" dirty="0">
                <a:effectLst/>
              </a:rPr>
              <a:t>test de l'application entièrement intégrée est également appelé test de scénario de bout en bout.</a:t>
            </a:r>
          </a:p>
          <a:p>
            <a:pPr marL="36900" indent="0">
              <a:buNone/>
            </a:pPr>
            <a:r>
              <a:rPr lang="fr-FR" dirty="0" smtClean="0">
                <a:effectLst/>
              </a:rPr>
              <a:t>    Pour s'assurer </a:t>
            </a:r>
            <a:r>
              <a:rPr lang="fr-FR" dirty="0">
                <a:effectLst/>
              </a:rPr>
              <a:t>que le logiciel fonctionne dans tous les systèmes cibles prévus</a:t>
            </a:r>
            <a:r>
              <a:rPr lang="fr-FR" dirty="0" smtClean="0">
                <a:effectLst/>
              </a:rPr>
              <a:t>.</a:t>
            </a:r>
          </a:p>
          <a:p>
            <a:r>
              <a:rPr lang="fr-FR" dirty="0">
                <a:effectLst/>
              </a:rPr>
              <a:t>Tests d'acceptation : Pour obtenir l'approbation du client afin que le logiciel puisse être livré et que les paiements soient </a:t>
            </a:r>
            <a:r>
              <a:rPr lang="fr-FR" dirty="0" err="1" smtClean="0">
                <a:effectLst/>
              </a:rPr>
              <a:t>reçus.Les</a:t>
            </a:r>
            <a:r>
              <a:rPr lang="fr-FR" dirty="0" smtClean="0">
                <a:effectLst/>
              </a:rPr>
              <a:t> </a:t>
            </a:r>
            <a:r>
              <a:rPr lang="fr-FR" dirty="0">
                <a:effectLst/>
              </a:rPr>
              <a:t>types de tests d'acceptation sont les tests alpha, bêta et gamma.</a:t>
            </a:r>
            <a:endParaRPr lang="fr-FR" dirty="0" smtClean="0">
              <a:effectLst/>
            </a:endParaRPr>
          </a:p>
          <a:p>
            <a:pPr marL="36900" indent="0">
              <a:buNone/>
            </a:pPr>
            <a:endParaRPr lang="fr-FR" dirty="0" smtClean="0">
              <a:effectLst/>
            </a:endParaRPr>
          </a:p>
          <a:p>
            <a:pPr marL="36900" indent="0">
              <a:buNone/>
            </a:pPr>
            <a:r>
              <a:rPr lang="fr-FR" dirty="0" smtClean="0"/>
              <a:t> </a:t>
            </a:r>
            <a:endParaRPr lang="fr-FR" dirty="0"/>
          </a:p>
        </p:txBody>
      </p:sp>
    </p:spTree>
    <p:extLst>
      <p:ext uri="{BB962C8B-B14F-4D97-AF65-F5344CB8AC3E}">
        <p14:creationId xmlns:p14="http://schemas.microsoft.com/office/powerpoint/2010/main" val="1584183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FBB141-8C16-457E-BF14-C14BE3F0BDBF}"/>
              </a:ext>
            </a:extLst>
          </p:cNvPr>
          <p:cNvSpPr>
            <a:spLocks noGrp="1"/>
          </p:cNvSpPr>
          <p:nvPr>
            <p:ph type="title"/>
          </p:nvPr>
        </p:nvSpPr>
        <p:spPr>
          <a:xfrm>
            <a:off x="759575" y="383382"/>
            <a:ext cx="10353762" cy="1257300"/>
          </a:xfrm>
        </p:spPr>
        <p:txBody>
          <a:bodyPr/>
          <a:lstStyle/>
          <a:p>
            <a:r>
              <a:rPr lang="fr-FR" dirty="0" smtClean="0">
                <a:solidFill>
                  <a:srgbClr val="FFC000"/>
                </a:solidFill>
              </a:rPr>
              <a:t>Test Dynamique et Statique</a:t>
            </a:r>
            <a:endParaRPr lang="fr-FR" dirty="0">
              <a:solidFill>
                <a:srgbClr val="FFC000"/>
              </a:solidFill>
            </a:endParaRPr>
          </a:p>
        </p:txBody>
      </p:sp>
      <p:sp>
        <p:nvSpPr>
          <p:cNvPr id="4" name="Rectangle 3"/>
          <p:cNvSpPr/>
          <p:nvPr/>
        </p:nvSpPr>
        <p:spPr>
          <a:xfrm>
            <a:off x="4872038" y="1866900"/>
            <a:ext cx="2128837"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ln w="0"/>
                <a:solidFill>
                  <a:schemeClr val="tx1"/>
                </a:solidFill>
                <a:effectLst>
                  <a:outerShdw blurRad="38100" dist="19050" dir="2700000" algn="tl" rotWithShape="0">
                    <a:schemeClr val="dk1">
                      <a:alpha val="40000"/>
                    </a:schemeClr>
                  </a:outerShdw>
                </a:effectLst>
              </a:rPr>
              <a:t>TEST</a:t>
            </a:r>
            <a:endParaRPr lang="fr-FR" dirty="0">
              <a:ln w="0"/>
              <a:solidFill>
                <a:schemeClr val="tx1"/>
              </a:solidFill>
              <a:effectLst>
                <a:outerShdw blurRad="38100" dist="19050" dir="2700000" algn="tl" rotWithShape="0">
                  <a:schemeClr val="dk1">
                    <a:alpha val="40000"/>
                  </a:schemeClr>
                </a:outerShdw>
              </a:effectLst>
            </a:endParaRPr>
          </a:p>
        </p:txBody>
      </p:sp>
      <p:sp>
        <p:nvSpPr>
          <p:cNvPr id="5" name="Rectangle 4"/>
          <p:cNvSpPr/>
          <p:nvPr/>
        </p:nvSpPr>
        <p:spPr>
          <a:xfrm>
            <a:off x="2743201" y="3462337"/>
            <a:ext cx="2128837"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t>DYNAMIQUE</a:t>
            </a:r>
            <a:endParaRPr lang="fr-FR" dirty="0"/>
          </a:p>
        </p:txBody>
      </p:sp>
      <p:sp>
        <p:nvSpPr>
          <p:cNvPr id="6" name="Rectangle 5"/>
          <p:cNvSpPr/>
          <p:nvPr/>
        </p:nvSpPr>
        <p:spPr>
          <a:xfrm>
            <a:off x="7000875" y="3362324"/>
            <a:ext cx="2128837"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t>STATIQUE</a:t>
            </a:r>
            <a:endParaRPr lang="fr-FR" dirty="0"/>
          </a:p>
        </p:txBody>
      </p:sp>
      <p:sp>
        <p:nvSpPr>
          <p:cNvPr id="7" name="Rectangle 6"/>
          <p:cNvSpPr/>
          <p:nvPr/>
        </p:nvSpPr>
        <p:spPr>
          <a:xfrm>
            <a:off x="614364" y="5219699"/>
            <a:ext cx="2128837"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t>FONCTIONNEL</a:t>
            </a:r>
            <a:endParaRPr lang="fr-FR" dirty="0"/>
          </a:p>
        </p:txBody>
      </p:sp>
      <p:sp>
        <p:nvSpPr>
          <p:cNvPr id="8" name="Rectangle 7"/>
          <p:cNvSpPr/>
          <p:nvPr/>
        </p:nvSpPr>
        <p:spPr>
          <a:xfrm>
            <a:off x="3624263" y="5219699"/>
            <a:ext cx="2128837"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t>NON-FONCTIONNEL</a:t>
            </a:r>
            <a:endParaRPr lang="fr-FR" dirty="0"/>
          </a:p>
        </p:txBody>
      </p:sp>
      <p:sp>
        <p:nvSpPr>
          <p:cNvPr id="9" name="Rectangle 8"/>
          <p:cNvSpPr/>
          <p:nvPr/>
        </p:nvSpPr>
        <p:spPr>
          <a:xfrm>
            <a:off x="7000874" y="5210173"/>
            <a:ext cx="2128837"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t>REVISION DE CDC</a:t>
            </a:r>
          </a:p>
          <a:p>
            <a:pPr algn="ctr"/>
            <a:r>
              <a:rPr lang="fr-FR" dirty="0" smtClean="0"/>
              <a:t>AVEC LE DEV</a:t>
            </a:r>
            <a:endParaRPr lang="fr-FR" dirty="0"/>
          </a:p>
        </p:txBody>
      </p:sp>
      <p:cxnSp>
        <p:nvCxnSpPr>
          <p:cNvPr id="11" name="Connecteur droit 10"/>
          <p:cNvCxnSpPr/>
          <p:nvPr/>
        </p:nvCxnSpPr>
        <p:spPr>
          <a:xfrm flipH="1">
            <a:off x="2743201" y="3009900"/>
            <a:ext cx="2128837" cy="45243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Connecteur droit 13"/>
          <p:cNvCxnSpPr/>
          <p:nvPr/>
        </p:nvCxnSpPr>
        <p:spPr>
          <a:xfrm>
            <a:off x="7000874" y="3031331"/>
            <a:ext cx="2128837" cy="3309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Connecteur droit 15"/>
          <p:cNvCxnSpPr/>
          <p:nvPr/>
        </p:nvCxnSpPr>
        <p:spPr>
          <a:xfrm flipH="1">
            <a:off x="605356" y="4505324"/>
            <a:ext cx="2137845" cy="7143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Connecteur droit 17"/>
          <p:cNvCxnSpPr/>
          <p:nvPr/>
        </p:nvCxnSpPr>
        <p:spPr>
          <a:xfrm>
            <a:off x="4872038" y="4605337"/>
            <a:ext cx="881062" cy="614362"/>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Connecteur droit 19"/>
          <p:cNvCxnSpPr>
            <a:stCxn id="6" idx="2"/>
            <a:endCxn id="9" idx="0"/>
          </p:cNvCxnSpPr>
          <p:nvPr/>
        </p:nvCxnSpPr>
        <p:spPr>
          <a:xfrm flipH="1">
            <a:off x="8065293" y="4505324"/>
            <a:ext cx="1" cy="70484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6182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DB1661-3C53-441E-BC46-15FCEE482B9D}"/>
              </a:ext>
            </a:extLst>
          </p:cNvPr>
          <p:cNvSpPr>
            <a:spLocks noGrp="1"/>
          </p:cNvSpPr>
          <p:nvPr>
            <p:ph type="title"/>
          </p:nvPr>
        </p:nvSpPr>
        <p:spPr/>
        <p:txBody>
          <a:bodyPr/>
          <a:lstStyle/>
          <a:p>
            <a:r>
              <a:rPr lang="fr-FR" dirty="0">
                <a:solidFill>
                  <a:srgbClr val="FFC000"/>
                </a:solidFill>
              </a:rPr>
              <a:t>Test Dynamique et Statique</a:t>
            </a:r>
          </a:p>
        </p:txBody>
      </p:sp>
      <p:sp>
        <p:nvSpPr>
          <p:cNvPr id="3" name="Espace réservé du contenu 2">
            <a:extLst>
              <a:ext uri="{FF2B5EF4-FFF2-40B4-BE49-F238E27FC236}">
                <a16:creationId xmlns:a16="http://schemas.microsoft.com/office/drawing/2014/main" id="{CF2EC95A-AA99-4D30-8020-7026F78C8869}"/>
              </a:ext>
            </a:extLst>
          </p:cNvPr>
          <p:cNvSpPr>
            <a:spLocks noGrp="1"/>
          </p:cNvSpPr>
          <p:nvPr>
            <p:ph idx="1"/>
          </p:nvPr>
        </p:nvSpPr>
        <p:spPr/>
        <p:txBody>
          <a:bodyPr/>
          <a:lstStyle/>
          <a:p>
            <a:r>
              <a:rPr lang="fr-FR" dirty="0"/>
              <a:t>Test statique :vérifier les exigences que nous avons et de vérifier si nous développons le produit en conséquence ou non.</a:t>
            </a:r>
          </a:p>
          <a:p>
            <a:endParaRPr lang="fr-FR" dirty="0"/>
          </a:p>
          <a:p>
            <a:r>
              <a:rPr lang="fr-FR" dirty="0"/>
              <a:t>Test dynamique : c''est la validation du produit que nous avons développé OK </a:t>
            </a:r>
            <a:r>
              <a:rPr lang="fr-FR" dirty="0" err="1"/>
              <a:t>oR</a:t>
            </a:r>
            <a:r>
              <a:rPr lang="fr-FR" dirty="0"/>
              <a:t> NOK</a:t>
            </a:r>
          </a:p>
        </p:txBody>
      </p:sp>
    </p:spTree>
    <p:extLst>
      <p:ext uri="{BB962C8B-B14F-4D97-AF65-F5344CB8AC3E}">
        <p14:creationId xmlns:p14="http://schemas.microsoft.com/office/powerpoint/2010/main" val="25536333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solidFill>
                  <a:srgbClr val="FFC000"/>
                </a:solidFill>
              </a:rPr>
              <a:t>Test Fonctionnel et Non-Fonctionnel</a:t>
            </a:r>
            <a:endParaRPr lang="fr-FR" dirty="0">
              <a:solidFill>
                <a:srgbClr val="FFC000"/>
              </a:solidFill>
            </a:endParaRPr>
          </a:p>
        </p:txBody>
      </p:sp>
      <p:sp>
        <p:nvSpPr>
          <p:cNvPr id="3" name="Espace réservé du contenu 2"/>
          <p:cNvSpPr>
            <a:spLocks noGrp="1"/>
          </p:cNvSpPr>
          <p:nvPr>
            <p:ph idx="1"/>
          </p:nvPr>
        </p:nvSpPr>
        <p:spPr/>
        <p:txBody>
          <a:bodyPr>
            <a:normAutofit fontScale="92500"/>
          </a:bodyPr>
          <a:lstStyle/>
          <a:p>
            <a:r>
              <a:rPr lang="fr-FR" dirty="0"/>
              <a:t>test </a:t>
            </a:r>
            <a:r>
              <a:rPr lang="fr-FR" dirty="0" smtClean="0"/>
              <a:t>fonctionnel: vérifier </a:t>
            </a:r>
            <a:r>
              <a:rPr lang="fr-FR" dirty="0"/>
              <a:t>que chaque fonction de </a:t>
            </a:r>
            <a:r>
              <a:rPr lang="fr-FR" dirty="0" smtClean="0"/>
              <a:t>l'application  </a:t>
            </a:r>
            <a:r>
              <a:rPr lang="fr-FR" dirty="0"/>
              <a:t>se comporte comme spécifié dans le </a:t>
            </a:r>
            <a:r>
              <a:rPr lang="fr-FR" dirty="0" smtClean="0"/>
              <a:t>CDC , autrement est ce que les entrées insérer par le testeur répondent au besoin client ou </a:t>
            </a:r>
            <a:r>
              <a:rPr lang="fr-FR" dirty="0" smtClean="0"/>
              <a:t>pas BRV c’est pour assurer les exigences client</a:t>
            </a:r>
            <a:endParaRPr lang="fr-FR" dirty="0"/>
          </a:p>
          <a:p>
            <a:endParaRPr lang="fr-FR" dirty="0"/>
          </a:p>
          <a:p>
            <a:r>
              <a:rPr lang="fr-FR" dirty="0"/>
              <a:t>Tests non fonctionnels : </a:t>
            </a:r>
            <a:r>
              <a:rPr lang="fr-FR" dirty="0" smtClean="0"/>
              <a:t>En </a:t>
            </a:r>
            <a:r>
              <a:rPr lang="fr-FR" dirty="0"/>
              <a:t>termes simples, la performance du système est un test de non-fonctionnalité. </a:t>
            </a:r>
            <a:r>
              <a:rPr lang="fr-FR" dirty="0" smtClean="0"/>
              <a:t>Les </a:t>
            </a:r>
            <a:r>
              <a:rPr lang="fr-FR" dirty="0"/>
              <a:t>tests non fonctionnels font référence à divers aspects du logiciel tels que :</a:t>
            </a:r>
          </a:p>
          <a:p>
            <a:pPr marL="36900" indent="0">
              <a:buNone/>
            </a:pPr>
            <a:r>
              <a:rPr lang="fr-FR" dirty="0" smtClean="0"/>
              <a:t>    les </a:t>
            </a:r>
            <a:r>
              <a:rPr lang="fr-FR" dirty="0"/>
              <a:t>performances , la charge , le stress, l'évolutivité, la sécurité, la </a:t>
            </a:r>
            <a:r>
              <a:rPr lang="fr-FR" dirty="0" smtClean="0"/>
              <a:t>compatibilité</a:t>
            </a:r>
          </a:p>
          <a:p>
            <a:pPr marL="36900" indent="0">
              <a:buNone/>
            </a:pPr>
            <a:r>
              <a:rPr lang="fr-FR" dirty="0" smtClean="0"/>
              <a:t>     BRV pour assurer les attentes du client se sont des standards </a:t>
            </a:r>
            <a:endParaRPr lang="fr-FR" dirty="0"/>
          </a:p>
        </p:txBody>
      </p:sp>
    </p:spTree>
    <p:extLst>
      <p:ext uri="{BB962C8B-B14F-4D97-AF65-F5344CB8AC3E}">
        <p14:creationId xmlns:p14="http://schemas.microsoft.com/office/powerpoint/2010/main" val="260073656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Office_44285917_TF00934815.potx" id="{924AFCDC-9796-4849-A53E-AC48D82E547B}" vid="{4F562FB0-651D-4EE7-B425-1D54A2DEF689}"/>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2.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 xsi:nil="true"/>
    <MediaServiceKeyPoints xmlns="71af3243-3dd4-4a8d-8c0d-dd76da1f02a5" xsi:nil="true"/>
  </documentManagement>
</p:properties>
</file>

<file path=customXml/itemProps1.xml><?xml version="1.0" encoding="utf-8"?>
<ds:datastoreItem xmlns:ds="http://schemas.openxmlformats.org/officeDocument/2006/customXml" ds:itemID="{189B453C-F2B2-4ECA-A6ED-7DBEF1B6D3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3CC670F-05B9-4BB7-BA2C-0DE5B5C1E5D3}">
  <ds:schemaRefs>
    <ds:schemaRef ds:uri="http://schemas.microsoft.com/sharepoint/v3/contenttype/forms"/>
  </ds:schemaRefs>
</ds:datastoreItem>
</file>

<file path=customXml/itemProps3.xml><?xml version="1.0" encoding="utf-8"?>
<ds:datastoreItem xmlns:ds="http://schemas.openxmlformats.org/officeDocument/2006/customXml" ds:itemID="{02A3AD49-9331-450C-A2FE-6857A4DB38C6}">
  <ds:schemaRefs>
    <ds:schemaRef ds:uri="http://schemas.microsoft.com/office/2006/documentManagement/types"/>
    <ds:schemaRef ds:uri="http://purl.org/dc/elements/1.1/"/>
    <ds:schemaRef ds:uri="http://purl.org/dc/dcmitype/"/>
    <ds:schemaRef ds:uri="http://schemas.microsoft.com/office/infopath/2007/PartnerControls"/>
    <ds:schemaRef ds:uri="http://purl.org/dc/terms/"/>
    <ds:schemaRef ds:uri="http://schemas.openxmlformats.org/package/2006/metadata/core-properties"/>
    <ds:schemaRef ds:uri="http://www.w3.org/XML/1998/namespace"/>
    <ds:schemaRef ds:uri="16c05727-aa75-4e4a-9b5f-8a80a1165891"/>
    <ds:schemaRef ds:uri="71af3243-3dd4-4a8d-8c0d-dd76da1f02a5"/>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{53036F74-F847-4EB5-87C6-7D6F45B69E09}tf00934815_win32</Template>
  <TotalTime>74</TotalTime>
  <Words>717</Words>
  <Application>Microsoft Office PowerPoint</Application>
  <PresentationFormat>Grand écran</PresentationFormat>
  <Paragraphs>53</Paragraphs>
  <Slides>12</Slides>
  <Notes>2</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12</vt:i4>
      </vt:variant>
    </vt:vector>
  </HeadingPairs>
  <TitlesOfParts>
    <vt:vector size="17" baseType="lpstr">
      <vt:lpstr>Calibri</vt:lpstr>
      <vt:lpstr>Goudy Old Style</vt:lpstr>
      <vt:lpstr>Trebuchet MS</vt:lpstr>
      <vt:lpstr>Wingdings 2</vt:lpstr>
      <vt:lpstr>SlateVTI</vt:lpstr>
      <vt:lpstr> Introduction Aux Tests Logiciels</vt:lpstr>
      <vt:lpstr>Pourquoi tester les logiciels</vt:lpstr>
      <vt:lpstr>Les 7 principes de test</vt:lpstr>
      <vt:lpstr>Les 7 principes de test</vt:lpstr>
      <vt:lpstr>Les différents types de test logiciels</vt:lpstr>
      <vt:lpstr>Niveaux de test</vt:lpstr>
      <vt:lpstr>Test Dynamique et Statique</vt:lpstr>
      <vt:lpstr>Test Dynamique et Statique</vt:lpstr>
      <vt:lpstr>Test Fonctionnel et Non-Fonctionnel</vt:lpstr>
      <vt:lpstr>Types de test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Introduction Aux Tests Logiciels</dc:title>
  <dc:creator>Fares Ayeche</dc:creator>
  <cp:lastModifiedBy>Fares</cp:lastModifiedBy>
  <cp:revision>8</cp:revision>
  <dcterms:created xsi:type="dcterms:W3CDTF">2022-04-27T15:00:03Z</dcterms:created>
  <dcterms:modified xsi:type="dcterms:W3CDTF">2022-04-27T22:27:30Z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